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9"/>
  </p:notesMasterIdLst>
  <p:sldIdLst>
    <p:sldId id="280" r:id="rId2"/>
    <p:sldId id="272" r:id="rId3"/>
    <p:sldId id="257" r:id="rId4"/>
    <p:sldId id="259" r:id="rId5"/>
    <p:sldId id="258" r:id="rId6"/>
    <p:sldId id="281" r:id="rId7"/>
    <p:sldId id="260" r:id="rId8"/>
    <p:sldId id="261" r:id="rId9"/>
    <p:sldId id="262" r:id="rId10"/>
    <p:sldId id="263" r:id="rId11"/>
    <p:sldId id="290" r:id="rId12"/>
    <p:sldId id="288" r:id="rId13"/>
    <p:sldId id="291" r:id="rId14"/>
    <p:sldId id="265" r:id="rId15"/>
    <p:sldId id="285" r:id="rId16"/>
    <p:sldId id="287" r:id="rId17"/>
    <p:sldId id="289" r:id="rId18"/>
    <p:sldId id="292" r:id="rId19"/>
    <p:sldId id="266" r:id="rId20"/>
    <p:sldId id="274" r:id="rId21"/>
    <p:sldId id="268" r:id="rId22"/>
    <p:sldId id="276" r:id="rId23"/>
    <p:sldId id="277" r:id="rId24"/>
    <p:sldId id="279" r:id="rId25"/>
    <p:sldId id="283" r:id="rId26"/>
    <p:sldId id="293" r:id="rId27"/>
    <p:sldId id="278"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rywei" initials="h" lastIdx="1" clrIdx="0">
    <p:extLst>
      <p:ext uri="{19B8F6BF-5375-455C-9EA6-DF929625EA0E}">
        <p15:presenceInfo xmlns:p15="http://schemas.microsoft.com/office/powerpoint/2012/main" userId="harrywe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66"/>
    <p:restoredTop sz="94694"/>
  </p:normalViewPr>
  <p:slideViewPr>
    <p:cSldViewPr snapToGrid="0">
      <p:cViewPr varScale="1">
        <p:scale>
          <a:sx n="107" d="100"/>
          <a:sy n="107" d="100"/>
        </p:scale>
        <p:origin x="312"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0084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2eace2b0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52eace2b0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5235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2eace2b0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52eace2b0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5564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2eace2b0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52eace2b0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5564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52eace2b0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52eace2b0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52eace2b0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52eace2b0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689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52eace2b0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52eace2b0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0377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52eace2b0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52eace2b0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4355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52eace2b0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52eace2b0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4355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52eace2b07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52eace2b0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52eace2b07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52eace2b0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0722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2eace2b0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2eace2b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2eace2b07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52eace2b0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2eace2b07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52eace2b0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0365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2eace2b07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52eace2b0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324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2eace2b07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52eace2b0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9319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2eace2b07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52eace2b0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4406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911546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2eace2b0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2eace2b0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52eace2b0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52eace2b0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2eace2b0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2eace2b0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290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2eace2b0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2eace2b0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2eace2b0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52eace2b0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2eace2b0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2eace2b0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2eace2b0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52eace2b0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2">
    <p:spTree>
      <p:nvGrpSpPr>
        <p:cNvPr id="1" name=""/>
        <p:cNvGrpSpPr/>
        <p:nvPr/>
      </p:nvGrpSpPr>
      <p:grpSpPr>
        <a:xfrm>
          <a:off x="0" y="0"/>
          <a:ext cx="0" cy="0"/>
          <a:chOff x="0" y="0"/>
          <a:chExt cx="0" cy="0"/>
        </a:xfrm>
      </p:grpSpPr>
      <p:grpSp>
        <p:nvGrpSpPr>
          <p:cNvPr id="7" name="Group 6"/>
          <p:cNvGrpSpPr/>
          <p:nvPr userDrawn="1"/>
        </p:nvGrpSpPr>
        <p:grpSpPr>
          <a:xfrm>
            <a:off x="2957726" y="1173910"/>
            <a:ext cx="6549781" cy="4961219"/>
            <a:chOff x="3943629" y="1765230"/>
            <a:chExt cx="8733041" cy="6614959"/>
          </a:xfrm>
        </p:grpSpPr>
        <p:sp>
          <p:nvSpPr>
            <p:cNvPr id="8" name="Donut 7"/>
            <p:cNvSpPr/>
            <p:nvPr userDrawn="1"/>
          </p:nvSpPr>
          <p:spPr>
            <a:xfrm rot="6104502">
              <a:off x="10513894" y="4182360"/>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9" name="Donut 8"/>
            <p:cNvSpPr/>
            <p:nvPr userDrawn="1"/>
          </p:nvSpPr>
          <p:spPr>
            <a:xfrm rot="6104502">
              <a:off x="11635129" y="323203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10" name="Donut 9"/>
            <p:cNvSpPr/>
            <p:nvPr userDrawn="1"/>
          </p:nvSpPr>
          <p:spPr>
            <a:xfrm rot="6104502">
              <a:off x="4885213" y="5754088"/>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11" name="Donut 10"/>
            <p:cNvSpPr/>
            <p:nvPr userDrawn="1"/>
          </p:nvSpPr>
          <p:spPr>
            <a:xfrm rot="6104502">
              <a:off x="9890317" y="632831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12" name="Donut 11"/>
            <p:cNvSpPr/>
            <p:nvPr userDrawn="1"/>
          </p:nvSpPr>
          <p:spPr>
            <a:xfrm rot="6104502">
              <a:off x="11280398" y="277344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13" name="Oval 12"/>
            <p:cNvSpPr/>
            <p:nvPr userDrawn="1"/>
          </p:nvSpPr>
          <p:spPr>
            <a:xfrm rot="6104502">
              <a:off x="11255956" y="4096902"/>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4" name="Oval 13"/>
            <p:cNvSpPr/>
            <p:nvPr userDrawn="1"/>
          </p:nvSpPr>
          <p:spPr>
            <a:xfrm rot="6104502">
              <a:off x="10988857" y="3411415"/>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5" name="Donut 14"/>
            <p:cNvSpPr/>
            <p:nvPr userDrawn="1"/>
          </p:nvSpPr>
          <p:spPr>
            <a:xfrm rot="20504502">
              <a:off x="8157576" y="4967821"/>
              <a:ext cx="1778283" cy="1778283"/>
            </a:xfrm>
            <a:prstGeom prst="donut">
              <a:avLst>
                <a:gd name="adj" fmla="val 15926"/>
              </a:avLst>
            </a:prstGeom>
            <a:solidFill>
              <a:schemeClr val="bg1">
                <a:lumMod val="95000"/>
                <a:alpha val="42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16" name="Donut 15"/>
            <p:cNvSpPr/>
            <p:nvPr userDrawn="1"/>
          </p:nvSpPr>
          <p:spPr>
            <a:xfrm rot="20504502">
              <a:off x="5967631" y="5517505"/>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17" name="Oval 16"/>
            <p:cNvSpPr/>
            <p:nvPr userDrawn="1"/>
          </p:nvSpPr>
          <p:spPr>
            <a:xfrm rot="20504502">
              <a:off x="7106071" y="6040256"/>
              <a:ext cx="688490" cy="688490"/>
            </a:xfrm>
            <a:prstGeom prst="ellipse">
              <a:avLst/>
            </a:prstGeom>
            <a:solidFill>
              <a:schemeClr val="bg1">
                <a:lumMod val="95000"/>
                <a:alpha val="39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8" name="Oval 17"/>
            <p:cNvSpPr/>
            <p:nvPr userDrawn="1"/>
          </p:nvSpPr>
          <p:spPr>
            <a:xfrm rot="20504502">
              <a:off x="8828367" y="4697538"/>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9" name="Donut 18"/>
            <p:cNvSpPr/>
            <p:nvPr userDrawn="1"/>
          </p:nvSpPr>
          <p:spPr>
            <a:xfrm rot="20504502">
              <a:off x="7272388" y="5137491"/>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20" name="Donut 19"/>
            <p:cNvSpPr/>
            <p:nvPr userDrawn="1"/>
          </p:nvSpPr>
          <p:spPr>
            <a:xfrm rot="20504502">
              <a:off x="9359434" y="559670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21" name="Donut 20"/>
            <p:cNvSpPr/>
            <p:nvPr userDrawn="1"/>
          </p:nvSpPr>
          <p:spPr>
            <a:xfrm rot="20504502">
              <a:off x="9482547" y="465955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22" name="Donut 21"/>
            <p:cNvSpPr/>
            <p:nvPr userDrawn="1"/>
          </p:nvSpPr>
          <p:spPr>
            <a:xfrm rot="20504502">
              <a:off x="11146308" y="586877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23" name="Oval 22"/>
            <p:cNvSpPr/>
            <p:nvPr userDrawn="1"/>
          </p:nvSpPr>
          <p:spPr>
            <a:xfrm rot="20504502">
              <a:off x="7238767" y="5017013"/>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4" name="Oval 23"/>
            <p:cNvSpPr/>
            <p:nvPr userDrawn="1"/>
          </p:nvSpPr>
          <p:spPr>
            <a:xfrm rot="20504502">
              <a:off x="3943629" y="613031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5" name="Oval 24"/>
            <p:cNvSpPr/>
            <p:nvPr userDrawn="1"/>
          </p:nvSpPr>
          <p:spPr>
            <a:xfrm rot="20504502">
              <a:off x="6479821" y="5990866"/>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6" name="Oval 25"/>
            <p:cNvSpPr/>
            <p:nvPr userDrawn="1"/>
          </p:nvSpPr>
          <p:spPr>
            <a:xfrm rot="20504502">
              <a:off x="9327833" y="4273371"/>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7" name="Donut 26"/>
            <p:cNvSpPr/>
            <p:nvPr userDrawn="1"/>
          </p:nvSpPr>
          <p:spPr>
            <a:xfrm rot="10604502">
              <a:off x="10421842" y="5527974"/>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28" name="Donut 27"/>
            <p:cNvSpPr/>
            <p:nvPr userDrawn="1"/>
          </p:nvSpPr>
          <p:spPr>
            <a:xfrm rot="10604502">
              <a:off x="11502978" y="193534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29" name="Oval 28"/>
            <p:cNvSpPr/>
            <p:nvPr userDrawn="1"/>
          </p:nvSpPr>
          <p:spPr>
            <a:xfrm rot="10604502">
              <a:off x="11886320" y="1765230"/>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0" name="Donut 29"/>
            <p:cNvSpPr/>
            <p:nvPr userDrawn="1"/>
          </p:nvSpPr>
          <p:spPr>
            <a:xfrm rot="10604502">
              <a:off x="9874667" y="3536070"/>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31" name="Donut 30"/>
            <p:cNvSpPr/>
            <p:nvPr userDrawn="1"/>
          </p:nvSpPr>
          <p:spPr>
            <a:xfrm rot="10604502">
              <a:off x="10759809" y="3214182"/>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32" name="Donut 31"/>
            <p:cNvSpPr/>
            <p:nvPr userDrawn="1"/>
          </p:nvSpPr>
          <p:spPr>
            <a:xfrm rot="10604502">
              <a:off x="4248675" y="623112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33" name="Oval 32"/>
            <p:cNvSpPr/>
            <p:nvPr userDrawn="1"/>
          </p:nvSpPr>
          <p:spPr>
            <a:xfrm rot="10604502">
              <a:off x="11516462" y="3055947"/>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4" name="Oval 33"/>
            <p:cNvSpPr/>
            <p:nvPr userDrawn="1"/>
          </p:nvSpPr>
          <p:spPr>
            <a:xfrm rot="10604502">
              <a:off x="8086333" y="608290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5" name="Oval 34"/>
            <p:cNvSpPr/>
            <p:nvPr userDrawn="1"/>
          </p:nvSpPr>
          <p:spPr>
            <a:xfrm rot="10604502">
              <a:off x="4659440" y="5686338"/>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Tree>
    <p:extLst>
      <p:ext uri="{BB962C8B-B14F-4D97-AF65-F5344CB8AC3E}">
        <p14:creationId xmlns:p14="http://schemas.microsoft.com/office/powerpoint/2010/main" val="440250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jp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8.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8.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8.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jp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2CF3A3C-1835-7F4C-8A02-6412600B2E88}"/>
              </a:ext>
            </a:extLst>
          </p:cNvPr>
          <p:cNvSpPr/>
          <p:nvPr/>
        </p:nvSpPr>
        <p:spPr>
          <a:xfrm>
            <a:off x="2093588" y="-106769"/>
            <a:ext cx="5176528" cy="707886"/>
          </a:xfrm>
          <a:prstGeom prst="rect">
            <a:avLst/>
          </a:prstGeom>
        </p:spPr>
        <p:txBody>
          <a:bodyPr wrap="square">
            <a:spAutoFit/>
          </a:bodyPr>
          <a:lstStyle/>
          <a:p>
            <a:r>
              <a:rPr lang="en-US" altLang="zh-CN" sz="4000" b="1" dirty="0">
                <a:solidFill>
                  <a:schemeClr val="bg1">
                    <a:lumMod val="65000"/>
                  </a:schemeClr>
                </a:solidFill>
                <a:latin typeface="Raleway" panose="020B0003030101060003" pitchFamily="34" charset="0"/>
              </a:rPr>
              <a:t>	</a:t>
            </a:r>
            <a:r>
              <a:rPr lang="en-US" altLang="zh-CN" sz="4000" b="1" dirty="0">
                <a:solidFill>
                  <a:schemeClr val="bg1">
                    <a:lumMod val="65000"/>
                  </a:schemeClr>
                </a:solidFill>
                <a:latin typeface="Times New Roman" panose="02020603050405020304" pitchFamily="18" charset="0"/>
                <a:cs typeface="Times New Roman" panose="02020603050405020304" pitchFamily="18" charset="0"/>
              </a:rPr>
              <a:t>Black Blaze</a:t>
            </a:r>
            <a:endParaRPr lang="id-ID" altLang="zh-CN" sz="4000" b="1" dirty="0">
              <a:solidFill>
                <a:schemeClr val="bg1">
                  <a:lumMod val="65000"/>
                </a:schemeClr>
              </a:solidFill>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A833465C-499B-784A-9620-DFC556B1E719}"/>
              </a:ext>
            </a:extLst>
          </p:cNvPr>
          <p:cNvPicPr>
            <a:picLocks noChangeAspect="1"/>
          </p:cNvPicPr>
          <p:nvPr/>
        </p:nvPicPr>
        <p:blipFill rotWithShape="1">
          <a:blip r:embed="rId4"/>
          <a:srcRect l="12247" t="991" r="19176" b="858"/>
          <a:stretch/>
        </p:blipFill>
        <p:spPr>
          <a:xfrm>
            <a:off x="2279197" y="604285"/>
            <a:ext cx="1465988" cy="1321515"/>
          </a:xfrm>
          <a:prstGeom prst="rect">
            <a:avLst/>
          </a:prstGeom>
        </p:spPr>
      </p:pic>
      <p:pic>
        <p:nvPicPr>
          <p:cNvPr id="14" name="图片 13">
            <a:extLst>
              <a:ext uri="{FF2B5EF4-FFF2-40B4-BE49-F238E27FC236}">
                <a16:creationId xmlns:a16="http://schemas.microsoft.com/office/drawing/2014/main" id="{17FD4160-9C73-3849-8DB8-6CD43B3357EA}"/>
              </a:ext>
            </a:extLst>
          </p:cNvPr>
          <p:cNvPicPr>
            <a:picLocks noChangeAspect="1"/>
          </p:cNvPicPr>
          <p:nvPr/>
        </p:nvPicPr>
        <p:blipFill rotWithShape="1">
          <a:blip r:embed="rId5"/>
          <a:srcRect l="26554" t="1434" r="8110" b="4532"/>
          <a:stretch/>
        </p:blipFill>
        <p:spPr>
          <a:xfrm>
            <a:off x="4922774" y="604331"/>
            <a:ext cx="1465989" cy="1321516"/>
          </a:xfrm>
          <a:prstGeom prst="rect">
            <a:avLst/>
          </a:prstGeom>
        </p:spPr>
      </p:pic>
      <p:pic>
        <p:nvPicPr>
          <p:cNvPr id="15" name="图片 14">
            <a:extLst>
              <a:ext uri="{FF2B5EF4-FFF2-40B4-BE49-F238E27FC236}">
                <a16:creationId xmlns:a16="http://schemas.microsoft.com/office/drawing/2014/main" id="{C12CD902-37A2-1E47-AA49-83274F05476E}"/>
              </a:ext>
            </a:extLst>
          </p:cNvPr>
          <p:cNvPicPr>
            <a:picLocks noChangeAspect="1"/>
          </p:cNvPicPr>
          <p:nvPr/>
        </p:nvPicPr>
        <p:blipFill rotWithShape="1">
          <a:blip r:embed="rId6"/>
          <a:srcRect l="-730" t="1375" r="13312" b="3360"/>
          <a:stretch/>
        </p:blipFill>
        <p:spPr>
          <a:xfrm>
            <a:off x="2219368" y="2825015"/>
            <a:ext cx="1465989" cy="1321515"/>
          </a:xfrm>
          <a:prstGeom prst="rect">
            <a:avLst/>
          </a:prstGeom>
        </p:spPr>
      </p:pic>
      <p:pic>
        <p:nvPicPr>
          <p:cNvPr id="16" name="图片 15">
            <a:extLst>
              <a:ext uri="{FF2B5EF4-FFF2-40B4-BE49-F238E27FC236}">
                <a16:creationId xmlns:a16="http://schemas.microsoft.com/office/drawing/2014/main" id="{A74E63FE-4650-AB4E-A0D3-485165A1D299}"/>
              </a:ext>
            </a:extLst>
          </p:cNvPr>
          <p:cNvPicPr>
            <a:picLocks noChangeAspect="1"/>
          </p:cNvPicPr>
          <p:nvPr/>
        </p:nvPicPr>
        <p:blipFill rotWithShape="1">
          <a:blip r:embed="rId7"/>
          <a:srcRect l="9352" t="3432" r="24631"/>
          <a:stretch/>
        </p:blipFill>
        <p:spPr>
          <a:xfrm>
            <a:off x="4922774" y="2825015"/>
            <a:ext cx="1465989" cy="1321516"/>
          </a:xfrm>
          <a:prstGeom prst="rect">
            <a:avLst/>
          </a:prstGeom>
        </p:spPr>
      </p:pic>
      <p:sp>
        <p:nvSpPr>
          <p:cNvPr id="17" name="Rectangle 4">
            <a:extLst>
              <a:ext uri="{FF2B5EF4-FFF2-40B4-BE49-F238E27FC236}">
                <a16:creationId xmlns:a16="http://schemas.microsoft.com/office/drawing/2014/main" id="{88181CB0-4B28-334B-8356-5CF86B4C892F}"/>
              </a:ext>
            </a:extLst>
          </p:cNvPr>
          <p:cNvSpPr/>
          <p:nvPr/>
        </p:nvSpPr>
        <p:spPr>
          <a:xfrm>
            <a:off x="2203563" y="1937726"/>
            <a:ext cx="2645687" cy="830997"/>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Name: Wei Wang</a:t>
            </a:r>
          </a:p>
          <a:p>
            <a:r>
              <a:rPr lang="en-US" sz="1200" dirty="0">
                <a:latin typeface="Times New Roman" panose="02020603050405020304" pitchFamily="18" charset="0"/>
                <a:cs typeface="Times New Roman" panose="02020603050405020304" pitchFamily="18" charset="0"/>
              </a:rPr>
              <a:t>Student ID: 10446039</a:t>
            </a:r>
          </a:p>
          <a:p>
            <a:r>
              <a:rPr lang="en-US" sz="1200" dirty="0">
                <a:latin typeface="Times New Roman" panose="02020603050405020304" pitchFamily="18" charset="0"/>
                <a:cs typeface="Times New Roman" panose="02020603050405020304" pitchFamily="18" charset="0"/>
              </a:rPr>
              <a:t>Department: CS</a:t>
            </a:r>
          </a:p>
          <a:p>
            <a:r>
              <a:rPr lang="en-US" sz="1200" dirty="0">
                <a:latin typeface="Times New Roman" panose="02020603050405020304" pitchFamily="18" charset="0"/>
                <a:cs typeface="Times New Roman" panose="02020603050405020304" pitchFamily="18" charset="0"/>
              </a:rPr>
              <a:t>Level: PHD</a:t>
            </a:r>
          </a:p>
        </p:txBody>
      </p:sp>
      <p:sp>
        <p:nvSpPr>
          <p:cNvPr id="18" name="Rectangle 4">
            <a:extLst>
              <a:ext uri="{FF2B5EF4-FFF2-40B4-BE49-F238E27FC236}">
                <a16:creationId xmlns:a16="http://schemas.microsoft.com/office/drawing/2014/main" id="{5CC7483F-2717-9943-8602-1D5FF5AAF8EE}"/>
              </a:ext>
            </a:extLst>
          </p:cNvPr>
          <p:cNvSpPr/>
          <p:nvPr/>
        </p:nvSpPr>
        <p:spPr>
          <a:xfrm>
            <a:off x="4805451" y="1934558"/>
            <a:ext cx="2645687" cy="830997"/>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Name: </a:t>
            </a:r>
            <a:r>
              <a:rPr lang="en-US" sz="1200" dirty="0" err="1">
                <a:latin typeface="Times New Roman" panose="02020603050405020304" pitchFamily="18" charset="0"/>
                <a:cs typeface="Times New Roman" panose="02020603050405020304" pitchFamily="18" charset="0"/>
              </a:rPr>
              <a:t>Chenxu</a:t>
            </a:r>
            <a:r>
              <a:rPr lang="en-US" sz="1200" dirty="0">
                <a:latin typeface="Times New Roman" panose="02020603050405020304" pitchFamily="18" charset="0"/>
                <a:cs typeface="Times New Roman" panose="02020603050405020304" pitchFamily="18" charset="0"/>
              </a:rPr>
              <a:t> Wang</a:t>
            </a:r>
          </a:p>
          <a:p>
            <a:r>
              <a:rPr lang="en-US" sz="1200" dirty="0">
                <a:latin typeface="Times New Roman" panose="02020603050405020304" pitchFamily="18" charset="0"/>
                <a:cs typeface="Times New Roman" panose="02020603050405020304" pitchFamily="18" charset="0"/>
              </a:rPr>
              <a:t>Student ID: 10457625</a:t>
            </a:r>
          </a:p>
          <a:p>
            <a:r>
              <a:rPr lang="en-US" sz="1200" dirty="0">
                <a:latin typeface="Times New Roman" panose="02020603050405020304" pitchFamily="18" charset="0"/>
                <a:cs typeface="Times New Roman" panose="02020603050405020304" pitchFamily="18" charset="0"/>
              </a:rPr>
              <a:t>Department: CS</a:t>
            </a:r>
          </a:p>
          <a:p>
            <a:r>
              <a:rPr lang="en-US" sz="1200" dirty="0">
                <a:latin typeface="Times New Roman" panose="02020603050405020304" pitchFamily="18" charset="0"/>
                <a:cs typeface="Times New Roman" panose="02020603050405020304" pitchFamily="18" charset="0"/>
              </a:rPr>
              <a:t>Level: Graduate</a:t>
            </a:r>
          </a:p>
        </p:txBody>
      </p:sp>
      <p:sp>
        <p:nvSpPr>
          <p:cNvPr id="19" name="Rectangle 4">
            <a:extLst>
              <a:ext uri="{FF2B5EF4-FFF2-40B4-BE49-F238E27FC236}">
                <a16:creationId xmlns:a16="http://schemas.microsoft.com/office/drawing/2014/main" id="{C8F2830B-3D6B-C441-8970-432AE6BB1623}"/>
              </a:ext>
            </a:extLst>
          </p:cNvPr>
          <p:cNvSpPr/>
          <p:nvPr/>
        </p:nvSpPr>
        <p:spPr>
          <a:xfrm>
            <a:off x="2093588" y="4186444"/>
            <a:ext cx="2645687" cy="830997"/>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Name: </a:t>
            </a:r>
            <a:r>
              <a:rPr lang="en-US" sz="1200" dirty="0" err="1">
                <a:latin typeface="Times New Roman" panose="02020603050405020304" pitchFamily="18" charset="0"/>
                <a:cs typeface="Times New Roman" panose="02020603050405020304" pitchFamily="18" charset="0"/>
              </a:rPr>
              <a:t>Huijun</a:t>
            </a:r>
            <a:r>
              <a:rPr lang="en-US" sz="1200" dirty="0">
                <a:latin typeface="Times New Roman" panose="02020603050405020304" pitchFamily="18" charset="0"/>
                <a:cs typeface="Times New Roman" panose="02020603050405020304" pitchFamily="18" charset="0"/>
              </a:rPr>
              <a:t> Sun</a:t>
            </a:r>
          </a:p>
          <a:p>
            <a:r>
              <a:rPr lang="en-US" sz="1200" dirty="0">
                <a:latin typeface="Times New Roman" panose="02020603050405020304" pitchFamily="18" charset="0"/>
                <a:cs typeface="Times New Roman" panose="02020603050405020304" pitchFamily="18" charset="0"/>
              </a:rPr>
              <a:t>Student ID: 10457635</a:t>
            </a:r>
          </a:p>
          <a:p>
            <a:r>
              <a:rPr lang="en-US" sz="1200" dirty="0">
                <a:latin typeface="Times New Roman" panose="02020603050405020304" pitchFamily="18" charset="0"/>
                <a:cs typeface="Times New Roman" panose="02020603050405020304" pitchFamily="18" charset="0"/>
              </a:rPr>
              <a:t>Department: CS</a:t>
            </a:r>
          </a:p>
          <a:p>
            <a:r>
              <a:rPr lang="en-US" sz="1200" dirty="0">
                <a:latin typeface="Times New Roman" panose="02020603050405020304" pitchFamily="18" charset="0"/>
                <a:cs typeface="Times New Roman" panose="02020603050405020304" pitchFamily="18" charset="0"/>
              </a:rPr>
              <a:t>Level: Graduate</a:t>
            </a:r>
          </a:p>
        </p:txBody>
      </p:sp>
      <p:sp>
        <p:nvSpPr>
          <p:cNvPr id="20" name="Rectangle 4">
            <a:extLst>
              <a:ext uri="{FF2B5EF4-FFF2-40B4-BE49-F238E27FC236}">
                <a16:creationId xmlns:a16="http://schemas.microsoft.com/office/drawing/2014/main" id="{C4056AFC-40DE-BA4A-9BE6-97A70A9E7056}"/>
              </a:ext>
            </a:extLst>
          </p:cNvPr>
          <p:cNvSpPr/>
          <p:nvPr/>
        </p:nvSpPr>
        <p:spPr>
          <a:xfrm>
            <a:off x="4805451" y="4209459"/>
            <a:ext cx="2645687" cy="830997"/>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Name: </a:t>
            </a:r>
            <a:r>
              <a:rPr lang="en-US" sz="1200" dirty="0" err="1">
                <a:latin typeface="Times New Roman" panose="02020603050405020304" pitchFamily="18" charset="0"/>
                <a:cs typeface="Times New Roman" panose="02020603050405020304" pitchFamily="18" charset="0"/>
              </a:rPr>
              <a:t>Zhanming</a:t>
            </a:r>
            <a:r>
              <a:rPr lang="en-US" sz="1200" dirty="0">
                <a:latin typeface="Times New Roman" panose="02020603050405020304" pitchFamily="18" charset="0"/>
                <a:cs typeface="Times New Roman" panose="02020603050405020304" pitchFamily="18" charset="0"/>
              </a:rPr>
              <a:t> Bai</a:t>
            </a:r>
          </a:p>
          <a:p>
            <a:r>
              <a:rPr lang="en-US" sz="1200" dirty="0">
                <a:latin typeface="Times New Roman" panose="02020603050405020304" pitchFamily="18" charset="0"/>
                <a:cs typeface="Times New Roman" panose="02020603050405020304" pitchFamily="18" charset="0"/>
              </a:rPr>
              <a:t>Student ID: 10457588</a:t>
            </a:r>
          </a:p>
          <a:p>
            <a:r>
              <a:rPr lang="en-US" sz="1200" dirty="0">
                <a:latin typeface="Times New Roman" panose="02020603050405020304" pitchFamily="18" charset="0"/>
                <a:cs typeface="Times New Roman" panose="02020603050405020304" pitchFamily="18" charset="0"/>
              </a:rPr>
              <a:t>Department: CS</a:t>
            </a:r>
          </a:p>
          <a:p>
            <a:r>
              <a:rPr lang="en-US" sz="1200" dirty="0">
                <a:latin typeface="Times New Roman" panose="02020603050405020304" pitchFamily="18" charset="0"/>
                <a:cs typeface="Times New Roman" panose="02020603050405020304" pitchFamily="18" charset="0"/>
              </a:rPr>
              <a:t>Level: Graduate</a:t>
            </a:r>
          </a:p>
        </p:txBody>
      </p:sp>
      <p:sp>
        <p:nvSpPr>
          <p:cNvPr id="21" name="文本框 20">
            <a:extLst>
              <a:ext uri="{FF2B5EF4-FFF2-40B4-BE49-F238E27FC236}">
                <a16:creationId xmlns:a16="http://schemas.microsoft.com/office/drawing/2014/main" id="{263886F7-E317-4B67-9E6C-80A82A243AFE}"/>
              </a:ext>
            </a:extLst>
          </p:cNvPr>
          <p:cNvSpPr txBox="1"/>
          <p:nvPr/>
        </p:nvSpPr>
        <p:spPr>
          <a:xfrm>
            <a:off x="6715125" y="4864894"/>
            <a:ext cx="2576120"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Course Section: Section B</a:t>
            </a:r>
          </a:p>
        </p:txBody>
      </p:sp>
    </p:spTree>
    <p:extLst>
      <p:ext uri="{BB962C8B-B14F-4D97-AF65-F5344CB8AC3E}">
        <p14:creationId xmlns:p14="http://schemas.microsoft.com/office/powerpoint/2010/main" val="479031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5"/>
        <p:cNvGrpSpPr/>
        <p:nvPr/>
      </p:nvGrpSpPr>
      <p:grpSpPr>
        <a:xfrm>
          <a:off x="0" y="0"/>
          <a:ext cx="0" cy="0"/>
          <a:chOff x="0" y="0"/>
          <a:chExt cx="0" cy="0"/>
        </a:xfrm>
      </p:grpSpPr>
      <p:pic>
        <p:nvPicPr>
          <p:cNvPr id="8" name="图片 7">
            <a:extLst>
              <a:ext uri="{FF2B5EF4-FFF2-40B4-BE49-F238E27FC236}">
                <a16:creationId xmlns:a16="http://schemas.microsoft.com/office/drawing/2014/main" id="{CD64BFD4-0E98-1C4B-B8CB-F41C61E398D2}"/>
              </a:ext>
            </a:extLst>
          </p:cNvPr>
          <p:cNvPicPr>
            <a:picLocks noChangeAspect="1"/>
          </p:cNvPicPr>
          <p:nvPr/>
        </p:nvPicPr>
        <p:blipFill>
          <a:blip r:embed="rId4"/>
          <a:stretch>
            <a:fillRect/>
          </a:stretch>
        </p:blipFill>
        <p:spPr>
          <a:xfrm>
            <a:off x="7897329" y="0"/>
            <a:ext cx="1319018" cy="1296108"/>
          </a:xfrm>
          <a:prstGeom prst="rect">
            <a:avLst/>
          </a:prstGeom>
        </p:spPr>
      </p:pic>
      <p:sp>
        <p:nvSpPr>
          <p:cNvPr id="9" name="文本框 8">
            <a:extLst>
              <a:ext uri="{FF2B5EF4-FFF2-40B4-BE49-F238E27FC236}">
                <a16:creationId xmlns:a16="http://schemas.microsoft.com/office/drawing/2014/main" id="{AA3C2284-FC74-5749-8161-2348BD5ECCEC}"/>
              </a:ext>
            </a:extLst>
          </p:cNvPr>
          <p:cNvSpPr txBox="1"/>
          <p:nvPr/>
        </p:nvSpPr>
        <p:spPr>
          <a:xfrm>
            <a:off x="8630328" y="-8320"/>
            <a:ext cx="493775" cy="461665"/>
          </a:xfrm>
          <a:prstGeom prst="rect">
            <a:avLst/>
          </a:prstGeom>
          <a:noFill/>
        </p:spPr>
        <p:txBody>
          <a:bodyPr wrap="square" rtlCol="0">
            <a:spAutoFit/>
          </a:bodyPr>
          <a:lstStyle/>
          <a:p>
            <a:r>
              <a:rPr kumimoji="1" lang="en-US" altLang="zh-CN" sz="2400" spc="-150" dirty="0">
                <a:solidFill>
                  <a:schemeClr val="bg1">
                    <a:lumMod val="65000"/>
                  </a:schemeClr>
                </a:solidFill>
                <a:effectLst>
                  <a:outerShdw blurRad="60007" dist="200025" dir="15000000" sy="30000" kx="-1800000" algn="bl" rotWithShape="0">
                    <a:prstClr val="black">
                      <a:alpha val="32000"/>
                    </a:prstClr>
                  </a:outerShdw>
                </a:effectLst>
              </a:rPr>
              <a:t>10</a:t>
            </a:r>
            <a:endParaRPr kumimoji="1" lang="zh-CN" altLang="en-US" sz="2400" spc="-150" dirty="0">
              <a:solidFill>
                <a:schemeClr val="bg1">
                  <a:lumMod val="65000"/>
                </a:schemeClr>
              </a:solidFill>
              <a:effectLst>
                <a:outerShdw blurRad="60007" dist="200025" dir="15000000" sy="30000" kx="-1800000" algn="bl" rotWithShape="0">
                  <a:prstClr val="black">
                    <a:alpha val="32000"/>
                  </a:prstClr>
                </a:outerShdw>
              </a:effectLst>
            </a:endParaRPr>
          </a:p>
        </p:txBody>
      </p:sp>
      <p:sp>
        <p:nvSpPr>
          <p:cNvPr id="25" name="Google Shape;159;p18">
            <a:extLst>
              <a:ext uri="{FF2B5EF4-FFF2-40B4-BE49-F238E27FC236}">
                <a16:creationId xmlns:a16="http://schemas.microsoft.com/office/drawing/2014/main" id="{9E0407A0-7A60-C04E-8114-126D73A91479}"/>
              </a:ext>
            </a:extLst>
          </p:cNvPr>
          <p:cNvSpPr/>
          <p:nvPr/>
        </p:nvSpPr>
        <p:spPr>
          <a:xfrm>
            <a:off x="1066595" y="114926"/>
            <a:ext cx="2649999" cy="462178"/>
          </a:xfrm>
          <a:prstGeom prst="homePlate">
            <a:avLst>
              <a:gd name="adj" fmla="val 50000"/>
            </a:avLst>
          </a:prstGeom>
          <a:solidFill>
            <a:schemeClr val="tx1">
              <a:lumMod val="50000"/>
              <a:lumOff val="50000"/>
            </a:schemeClr>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文本框 25">
            <a:extLst>
              <a:ext uri="{FF2B5EF4-FFF2-40B4-BE49-F238E27FC236}">
                <a16:creationId xmlns:a16="http://schemas.microsoft.com/office/drawing/2014/main" id="{05DDD79D-3668-774F-A484-024DC08C3593}"/>
              </a:ext>
            </a:extLst>
          </p:cNvPr>
          <p:cNvSpPr txBox="1"/>
          <p:nvPr/>
        </p:nvSpPr>
        <p:spPr>
          <a:xfrm>
            <a:off x="931133" y="577104"/>
            <a:ext cx="2785461" cy="369332"/>
          </a:xfrm>
          <a:prstGeom prst="rect">
            <a:avLst/>
          </a:prstGeom>
          <a:noFill/>
        </p:spPr>
        <p:txBody>
          <a:bodyPr wrap="square" rtlCol="0">
            <a:spAutoFit/>
          </a:bodyPr>
          <a:lstStyle/>
          <a:p>
            <a:r>
              <a:rPr kumimoji="1" lang="en-US" altLang="zh-CN" sz="1800" b="1" dirty="0"/>
              <a:t>____________________</a:t>
            </a:r>
            <a:endParaRPr kumimoji="1" lang="zh-CN" altLang="en-US" sz="1800" b="1" dirty="0"/>
          </a:p>
        </p:txBody>
      </p:sp>
      <p:sp>
        <p:nvSpPr>
          <p:cNvPr id="27" name="Google Shape;60;p14">
            <a:extLst>
              <a:ext uri="{FF2B5EF4-FFF2-40B4-BE49-F238E27FC236}">
                <a16:creationId xmlns:a16="http://schemas.microsoft.com/office/drawing/2014/main" id="{E59E3E40-8A35-D94F-B191-C78125D4CC86}"/>
              </a:ext>
            </a:extLst>
          </p:cNvPr>
          <p:cNvSpPr txBox="1">
            <a:spLocks/>
          </p:cNvSpPr>
          <p:nvPr/>
        </p:nvSpPr>
        <p:spPr>
          <a:xfrm>
            <a:off x="1066595" y="12857"/>
            <a:ext cx="3265816" cy="564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sz="3200" b="1" dirty="0">
                <a:solidFill>
                  <a:schemeClr val="bg1"/>
                </a:solidFill>
                <a:latin typeface="Raleway" panose="020B0003030101060003" pitchFamily="34" charset="0"/>
                <a:cs typeface="Times New Roman" panose="02020603050405020304" pitchFamily="18" charset="0"/>
              </a:rPr>
              <a:t>CART</a:t>
            </a:r>
          </a:p>
        </p:txBody>
      </p:sp>
      <p:pic>
        <p:nvPicPr>
          <p:cNvPr id="4" name="图片 3">
            <a:extLst>
              <a:ext uri="{FF2B5EF4-FFF2-40B4-BE49-F238E27FC236}">
                <a16:creationId xmlns:a16="http://schemas.microsoft.com/office/drawing/2014/main" id="{B881E21C-7C55-45A6-ABE5-A2728757CD09}"/>
              </a:ext>
            </a:extLst>
          </p:cNvPr>
          <p:cNvPicPr>
            <a:picLocks noChangeAspect="1"/>
          </p:cNvPicPr>
          <p:nvPr/>
        </p:nvPicPr>
        <p:blipFill>
          <a:blip r:embed="rId5"/>
          <a:stretch>
            <a:fillRect/>
          </a:stretch>
        </p:blipFill>
        <p:spPr>
          <a:xfrm>
            <a:off x="0" y="946436"/>
            <a:ext cx="5677392" cy="2362405"/>
          </a:xfrm>
          <a:prstGeom prst="rect">
            <a:avLst/>
          </a:prstGeom>
        </p:spPr>
      </p:pic>
      <p:pic>
        <p:nvPicPr>
          <p:cNvPr id="7" name="图片 6" descr="手机屏幕截图&#10;&#10;描述已自动生成">
            <a:extLst>
              <a:ext uri="{FF2B5EF4-FFF2-40B4-BE49-F238E27FC236}">
                <a16:creationId xmlns:a16="http://schemas.microsoft.com/office/drawing/2014/main" id="{1EF920BB-DC6A-42CB-89AC-5A649D03B318}"/>
              </a:ext>
            </a:extLst>
          </p:cNvPr>
          <p:cNvPicPr>
            <a:picLocks noChangeAspect="1"/>
          </p:cNvPicPr>
          <p:nvPr/>
        </p:nvPicPr>
        <p:blipFill>
          <a:blip r:embed="rId6"/>
          <a:stretch>
            <a:fillRect/>
          </a:stretch>
        </p:blipFill>
        <p:spPr>
          <a:xfrm>
            <a:off x="0" y="3345024"/>
            <a:ext cx="4023709" cy="1798476"/>
          </a:xfrm>
          <a:prstGeom prst="rect">
            <a:avLst/>
          </a:prstGeom>
        </p:spPr>
      </p:pic>
      <p:pic>
        <p:nvPicPr>
          <p:cNvPr id="12" name="图片 11" descr="图片包含 游戏机, 桌子, 照片, 挂&#10;&#10;描述已自动生成">
            <a:extLst>
              <a:ext uri="{FF2B5EF4-FFF2-40B4-BE49-F238E27FC236}">
                <a16:creationId xmlns:a16="http://schemas.microsoft.com/office/drawing/2014/main" id="{4BE8D3F9-CC37-404A-8434-880B285154BE}"/>
              </a:ext>
            </a:extLst>
          </p:cNvPr>
          <p:cNvPicPr>
            <a:picLocks noChangeAspect="1"/>
          </p:cNvPicPr>
          <p:nvPr/>
        </p:nvPicPr>
        <p:blipFill>
          <a:blip r:embed="rId7"/>
          <a:stretch>
            <a:fillRect/>
          </a:stretch>
        </p:blipFill>
        <p:spPr>
          <a:xfrm>
            <a:off x="5677393" y="946436"/>
            <a:ext cx="3466608" cy="3293302"/>
          </a:xfrm>
          <a:prstGeom prst="rect">
            <a:avLst/>
          </a:prstGeom>
        </p:spPr>
      </p:pic>
      <p:sp>
        <p:nvSpPr>
          <p:cNvPr id="17" name="文本框 16">
            <a:extLst>
              <a:ext uri="{FF2B5EF4-FFF2-40B4-BE49-F238E27FC236}">
                <a16:creationId xmlns:a16="http://schemas.microsoft.com/office/drawing/2014/main" id="{ADE382BF-2947-48B9-9F2D-0962D98ACD83}"/>
              </a:ext>
            </a:extLst>
          </p:cNvPr>
          <p:cNvSpPr txBox="1"/>
          <p:nvPr/>
        </p:nvSpPr>
        <p:spPr>
          <a:xfrm>
            <a:off x="4141931" y="4425052"/>
            <a:ext cx="4735284" cy="584775"/>
          </a:xfrm>
          <a:prstGeom prst="rect">
            <a:avLst/>
          </a:prstGeom>
          <a:noFill/>
        </p:spPr>
        <p:txBody>
          <a:bodyPr wrap="square">
            <a:spAutoFit/>
          </a:bodyPr>
          <a:lstStyle/>
          <a:p>
            <a:r>
              <a:rPr kumimoji="1" lang="en-US" altLang="zh-CN" sz="1600" b="1" dirty="0">
                <a:solidFill>
                  <a:schemeClr val="tx1"/>
                </a:solidFill>
                <a:latin typeface="Times New Roman" panose="02020603050405020304" pitchFamily="18" charset="0"/>
                <a:cs typeface="Times New Roman" panose="02020603050405020304" pitchFamily="18" charset="0"/>
              </a:rPr>
              <a:t>Solution 1</a:t>
            </a:r>
            <a:r>
              <a:rPr kumimoji="1" lang="en-US" altLang="zh-CN" sz="1600" dirty="0">
                <a:solidFill>
                  <a:schemeClr val="tx1"/>
                </a:solidFill>
                <a:latin typeface="Times New Roman" panose="02020603050405020304" pitchFamily="18" charset="0"/>
                <a:cs typeface="Times New Roman" panose="02020603050405020304" pitchFamily="18" charset="0"/>
              </a:rPr>
              <a:t>, using </a:t>
            </a:r>
            <a:r>
              <a:rPr kumimoji="1" lang="en-US" altLang="zh-CN" sz="1600" b="1" dirty="0">
                <a:solidFill>
                  <a:schemeClr val="tx1"/>
                </a:solidFill>
                <a:latin typeface="Times New Roman" panose="02020603050405020304" pitchFamily="18" charset="0"/>
                <a:cs typeface="Times New Roman" panose="02020603050405020304" pitchFamily="18" charset="0"/>
              </a:rPr>
              <a:t>raw</a:t>
            </a:r>
            <a:r>
              <a:rPr kumimoji="1" lang="en-US" altLang="zh-CN" sz="1600" dirty="0">
                <a:solidFill>
                  <a:schemeClr val="tx1"/>
                </a:solidFill>
                <a:latin typeface="Times New Roman" panose="02020603050405020304" pitchFamily="18" charset="0"/>
                <a:cs typeface="Times New Roman" panose="02020603050405020304" pitchFamily="18" charset="0"/>
              </a:rPr>
              <a:t> data and CART approach to classify leaves for predicting target dataset ‘STATUS’.  </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5"/>
        <p:cNvGrpSpPr/>
        <p:nvPr/>
      </p:nvGrpSpPr>
      <p:grpSpPr>
        <a:xfrm>
          <a:off x="0" y="0"/>
          <a:ext cx="0" cy="0"/>
          <a:chOff x="0" y="0"/>
          <a:chExt cx="0" cy="0"/>
        </a:xfrm>
      </p:grpSpPr>
      <p:pic>
        <p:nvPicPr>
          <p:cNvPr id="8" name="图片 7">
            <a:extLst>
              <a:ext uri="{FF2B5EF4-FFF2-40B4-BE49-F238E27FC236}">
                <a16:creationId xmlns:a16="http://schemas.microsoft.com/office/drawing/2014/main" id="{CD64BFD4-0E98-1C4B-B8CB-F41C61E398D2}"/>
              </a:ext>
            </a:extLst>
          </p:cNvPr>
          <p:cNvPicPr>
            <a:picLocks noChangeAspect="1"/>
          </p:cNvPicPr>
          <p:nvPr/>
        </p:nvPicPr>
        <p:blipFill>
          <a:blip r:embed="rId4"/>
          <a:stretch>
            <a:fillRect/>
          </a:stretch>
        </p:blipFill>
        <p:spPr>
          <a:xfrm>
            <a:off x="7897329" y="0"/>
            <a:ext cx="1319018" cy="1296108"/>
          </a:xfrm>
          <a:prstGeom prst="rect">
            <a:avLst/>
          </a:prstGeom>
        </p:spPr>
      </p:pic>
      <p:sp>
        <p:nvSpPr>
          <p:cNvPr id="9" name="文本框 8">
            <a:extLst>
              <a:ext uri="{FF2B5EF4-FFF2-40B4-BE49-F238E27FC236}">
                <a16:creationId xmlns:a16="http://schemas.microsoft.com/office/drawing/2014/main" id="{AA3C2284-FC74-5749-8161-2348BD5ECCEC}"/>
              </a:ext>
            </a:extLst>
          </p:cNvPr>
          <p:cNvSpPr txBox="1"/>
          <p:nvPr/>
        </p:nvSpPr>
        <p:spPr>
          <a:xfrm>
            <a:off x="8630328" y="-8320"/>
            <a:ext cx="493775" cy="461665"/>
          </a:xfrm>
          <a:prstGeom prst="rect">
            <a:avLst/>
          </a:prstGeom>
          <a:noFill/>
        </p:spPr>
        <p:txBody>
          <a:bodyPr wrap="square" rtlCol="0">
            <a:spAutoFit/>
          </a:bodyPr>
          <a:lstStyle/>
          <a:p>
            <a:r>
              <a:rPr kumimoji="1" lang="en-US" altLang="zh-CN" sz="2400" spc="-150" dirty="0">
                <a:solidFill>
                  <a:schemeClr val="bg1">
                    <a:lumMod val="65000"/>
                  </a:schemeClr>
                </a:solidFill>
                <a:effectLst>
                  <a:outerShdw blurRad="60007" dist="200025" dir="15000000" sy="30000" kx="-1800000" algn="bl" rotWithShape="0">
                    <a:prstClr val="black">
                      <a:alpha val="32000"/>
                    </a:prstClr>
                  </a:outerShdw>
                </a:effectLst>
              </a:rPr>
              <a:t>11</a:t>
            </a:r>
            <a:endParaRPr kumimoji="1" lang="zh-CN" altLang="en-US" sz="2400" spc="-150" dirty="0">
              <a:solidFill>
                <a:schemeClr val="bg1">
                  <a:lumMod val="65000"/>
                </a:schemeClr>
              </a:solidFill>
              <a:effectLst>
                <a:outerShdw blurRad="60007" dist="200025" dir="15000000" sy="30000" kx="-1800000" algn="bl" rotWithShape="0">
                  <a:prstClr val="black">
                    <a:alpha val="32000"/>
                  </a:prstClr>
                </a:outerShdw>
              </a:effectLst>
            </a:endParaRPr>
          </a:p>
        </p:txBody>
      </p:sp>
      <p:sp>
        <p:nvSpPr>
          <p:cNvPr id="25" name="Google Shape;159;p18">
            <a:extLst>
              <a:ext uri="{FF2B5EF4-FFF2-40B4-BE49-F238E27FC236}">
                <a16:creationId xmlns:a16="http://schemas.microsoft.com/office/drawing/2014/main" id="{9E0407A0-7A60-C04E-8114-126D73A91479}"/>
              </a:ext>
            </a:extLst>
          </p:cNvPr>
          <p:cNvSpPr/>
          <p:nvPr/>
        </p:nvSpPr>
        <p:spPr>
          <a:xfrm>
            <a:off x="1066595" y="114926"/>
            <a:ext cx="2649999" cy="462178"/>
          </a:xfrm>
          <a:prstGeom prst="homePlate">
            <a:avLst>
              <a:gd name="adj" fmla="val 50000"/>
            </a:avLst>
          </a:prstGeom>
          <a:solidFill>
            <a:schemeClr val="tx1">
              <a:lumMod val="50000"/>
              <a:lumOff val="50000"/>
            </a:schemeClr>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文本框 25">
            <a:extLst>
              <a:ext uri="{FF2B5EF4-FFF2-40B4-BE49-F238E27FC236}">
                <a16:creationId xmlns:a16="http://schemas.microsoft.com/office/drawing/2014/main" id="{05DDD79D-3668-774F-A484-024DC08C3593}"/>
              </a:ext>
            </a:extLst>
          </p:cNvPr>
          <p:cNvSpPr txBox="1"/>
          <p:nvPr/>
        </p:nvSpPr>
        <p:spPr>
          <a:xfrm>
            <a:off x="931133" y="577104"/>
            <a:ext cx="2785461" cy="369332"/>
          </a:xfrm>
          <a:prstGeom prst="rect">
            <a:avLst/>
          </a:prstGeom>
          <a:noFill/>
        </p:spPr>
        <p:txBody>
          <a:bodyPr wrap="square" rtlCol="0">
            <a:spAutoFit/>
          </a:bodyPr>
          <a:lstStyle/>
          <a:p>
            <a:r>
              <a:rPr kumimoji="1" lang="en-US" altLang="zh-CN" sz="1800" b="1" dirty="0"/>
              <a:t>____________________</a:t>
            </a:r>
            <a:endParaRPr kumimoji="1" lang="zh-CN" altLang="en-US" sz="1800" b="1" dirty="0"/>
          </a:p>
        </p:txBody>
      </p:sp>
      <p:sp>
        <p:nvSpPr>
          <p:cNvPr id="27" name="Google Shape;60;p14">
            <a:extLst>
              <a:ext uri="{FF2B5EF4-FFF2-40B4-BE49-F238E27FC236}">
                <a16:creationId xmlns:a16="http://schemas.microsoft.com/office/drawing/2014/main" id="{E59E3E40-8A35-D94F-B191-C78125D4CC86}"/>
              </a:ext>
            </a:extLst>
          </p:cNvPr>
          <p:cNvSpPr txBox="1">
            <a:spLocks/>
          </p:cNvSpPr>
          <p:nvPr/>
        </p:nvSpPr>
        <p:spPr>
          <a:xfrm>
            <a:off x="1066595" y="12857"/>
            <a:ext cx="3265816" cy="564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sz="3200" b="1" dirty="0">
                <a:solidFill>
                  <a:schemeClr val="bg1"/>
                </a:solidFill>
                <a:latin typeface="Raleway" panose="020B0003030101060003" pitchFamily="34" charset="0"/>
                <a:cs typeface="Times New Roman" panose="02020603050405020304" pitchFamily="18" charset="0"/>
              </a:rPr>
              <a:t>CART</a:t>
            </a:r>
          </a:p>
        </p:txBody>
      </p:sp>
      <p:sp>
        <p:nvSpPr>
          <p:cNvPr id="2" name="矩形 1">
            <a:extLst>
              <a:ext uri="{FF2B5EF4-FFF2-40B4-BE49-F238E27FC236}">
                <a16:creationId xmlns:a16="http://schemas.microsoft.com/office/drawing/2014/main" id="{A0B54651-EBA5-416C-980D-D7492E218DC2}"/>
              </a:ext>
            </a:extLst>
          </p:cNvPr>
          <p:cNvSpPr/>
          <p:nvPr/>
        </p:nvSpPr>
        <p:spPr>
          <a:xfrm>
            <a:off x="513183" y="1039282"/>
            <a:ext cx="8500188" cy="1384995"/>
          </a:xfrm>
          <a:prstGeom prst="rect">
            <a:avLst/>
          </a:prstGeom>
        </p:spPr>
        <p:txBody>
          <a:bodyPr wrap="square">
            <a:spAutoFit/>
          </a:bodyPr>
          <a:lstStyle/>
          <a:p>
            <a:r>
              <a:rPr lang="en-US" dirty="0"/>
              <a:t>With an approach called Classification And Regression Tree, we can classify groups of raw data to get connections between them and our target attributes. </a:t>
            </a:r>
          </a:p>
          <a:p>
            <a:r>
              <a:rPr lang="en-US" dirty="0"/>
              <a:t>For instance, we separated the raw data set of column ”</a:t>
            </a:r>
            <a:r>
              <a:rPr lang="en-US" dirty="0" err="1"/>
              <a:t>Annual_Rate</a:t>
            </a:r>
            <a:r>
              <a:rPr lang="en-US" dirty="0"/>
              <a:t>” to four groups by quantile its values as  group.1 ”&lt;50855.5&amp;&gt;16786.0”, group.2 “&lt;74210.5&amp; &gt;50855.5”, group.3 “&lt;108811.5&amp;&gt;74210.5”, and group 4”&lt;1250924.0&amp;&gt;108811.5”. From the results, we can get that group.2 and group 3 are classified as be terminated, reversely, group.1 and group.4 are classified as not be terminated.</a:t>
            </a:r>
          </a:p>
        </p:txBody>
      </p:sp>
      <p:pic>
        <p:nvPicPr>
          <p:cNvPr id="4" name="图片 3" descr="图片包含 游戏机, 地图, 钟表&#10;&#10;描述已自动生成">
            <a:extLst>
              <a:ext uri="{FF2B5EF4-FFF2-40B4-BE49-F238E27FC236}">
                <a16:creationId xmlns:a16="http://schemas.microsoft.com/office/drawing/2014/main" id="{31EEA1D6-32CA-4E3B-BE8A-9CA88B717603}"/>
              </a:ext>
            </a:extLst>
          </p:cNvPr>
          <p:cNvPicPr>
            <a:picLocks noChangeAspect="1"/>
          </p:cNvPicPr>
          <p:nvPr/>
        </p:nvPicPr>
        <p:blipFill>
          <a:blip r:embed="rId5"/>
          <a:stretch>
            <a:fillRect/>
          </a:stretch>
        </p:blipFill>
        <p:spPr>
          <a:xfrm>
            <a:off x="4332411" y="2517122"/>
            <a:ext cx="3203411" cy="2361579"/>
          </a:xfrm>
          <a:prstGeom prst="rect">
            <a:avLst/>
          </a:prstGeom>
        </p:spPr>
      </p:pic>
      <p:pic>
        <p:nvPicPr>
          <p:cNvPr id="6" name="图片 5" descr="图片包含 游戏机, 物体, 钟表&#10;&#10;描述已自动生成">
            <a:extLst>
              <a:ext uri="{FF2B5EF4-FFF2-40B4-BE49-F238E27FC236}">
                <a16:creationId xmlns:a16="http://schemas.microsoft.com/office/drawing/2014/main" id="{037FB542-7511-497A-A30D-D98284CE6A3B}"/>
              </a:ext>
            </a:extLst>
          </p:cNvPr>
          <p:cNvPicPr>
            <a:picLocks noChangeAspect="1"/>
          </p:cNvPicPr>
          <p:nvPr/>
        </p:nvPicPr>
        <p:blipFill>
          <a:blip r:embed="rId6"/>
          <a:stretch>
            <a:fillRect/>
          </a:stretch>
        </p:blipFill>
        <p:spPr>
          <a:xfrm>
            <a:off x="513183" y="2517123"/>
            <a:ext cx="3203411" cy="2361579"/>
          </a:xfrm>
          <a:prstGeom prst="rect">
            <a:avLst/>
          </a:prstGeom>
        </p:spPr>
      </p:pic>
      <p:sp>
        <p:nvSpPr>
          <p:cNvPr id="13" name="文本框 12">
            <a:extLst>
              <a:ext uri="{FF2B5EF4-FFF2-40B4-BE49-F238E27FC236}">
                <a16:creationId xmlns:a16="http://schemas.microsoft.com/office/drawing/2014/main" id="{4007049C-C84A-4A8B-B931-0F586853EFE1}"/>
              </a:ext>
            </a:extLst>
          </p:cNvPr>
          <p:cNvSpPr txBox="1"/>
          <p:nvPr/>
        </p:nvSpPr>
        <p:spPr>
          <a:xfrm>
            <a:off x="513183" y="4874685"/>
            <a:ext cx="3203411" cy="276999"/>
          </a:xfrm>
          <a:prstGeom prst="rect">
            <a:avLst/>
          </a:prstGeom>
          <a:noFill/>
        </p:spPr>
        <p:txBody>
          <a:bodyPr wrap="square">
            <a:spAutoFit/>
          </a:bodyPr>
          <a:lstStyle/>
          <a:p>
            <a:pPr algn="ctr"/>
            <a:r>
              <a:rPr lang="en-US" sz="1200" dirty="0"/>
              <a:t>plot from CART solution 1</a:t>
            </a:r>
          </a:p>
        </p:txBody>
      </p:sp>
      <p:sp>
        <p:nvSpPr>
          <p:cNvPr id="14" name="文本框 13">
            <a:extLst>
              <a:ext uri="{FF2B5EF4-FFF2-40B4-BE49-F238E27FC236}">
                <a16:creationId xmlns:a16="http://schemas.microsoft.com/office/drawing/2014/main" id="{CB70D328-E478-4023-9784-F93D68680B02}"/>
              </a:ext>
            </a:extLst>
          </p:cNvPr>
          <p:cNvSpPr txBox="1"/>
          <p:nvPr/>
        </p:nvSpPr>
        <p:spPr>
          <a:xfrm>
            <a:off x="4332410" y="4874685"/>
            <a:ext cx="3203411" cy="276999"/>
          </a:xfrm>
          <a:prstGeom prst="rect">
            <a:avLst/>
          </a:prstGeom>
          <a:noFill/>
        </p:spPr>
        <p:txBody>
          <a:bodyPr wrap="square">
            <a:spAutoFit/>
          </a:bodyPr>
          <a:lstStyle/>
          <a:p>
            <a:pPr algn="ctr"/>
            <a:r>
              <a:rPr lang="en-US" sz="1200" dirty="0"/>
              <a:t>plot from CART solution 2</a:t>
            </a:r>
          </a:p>
        </p:txBody>
      </p:sp>
    </p:spTree>
    <p:extLst>
      <p:ext uri="{BB962C8B-B14F-4D97-AF65-F5344CB8AC3E}">
        <p14:creationId xmlns:p14="http://schemas.microsoft.com/office/powerpoint/2010/main" val="3375780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5"/>
        <p:cNvGrpSpPr/>
        <p:nvPr/>
      </p:nvGrpSpPr>
      <p:grpSpPr>
        <a:xfrm>
          <a:off x="0" y="0"/>
          <a:ext cx="0" cy="0"/>
          <a:chOff x="0" y="0"/>
          <a:chExt cx="0" cy="0"/>
        </a:xfrm>
      </p:grpSpPr>
      <p:pic>
        <p:nvPicPr>
          <p:cNvPr id="8" name="图片 7">
            <a:extLst>
              <a:ext uri="{FF2B5EF4-FFF2-40B4-BE49-F238E27FC236}">
                <a16:creationId xmlns:a16="http://schemas.microsoft.com/office/drawing/2014/main" id="{CD64BFD4-0E98-1C4B-B8CB-F41C61E398D2}"/>
              </a:ext>
            </a:extLst>
          </p:cNvPr>
          <p:cNvPicPr>
            <a:picLocks noChangeAspect="1"/>
          </p:cNvPicPr>
          <p:nvPr/>
        </p:nvPicPr>
        <p:blipFill>
          <a:blip r:embed="rId4"/>
          <a:stretch>
            <a:fillRect/>
          </a:stretch>
        </p:blipFill>
        <p:spPr>
          <a:xfrm>
            <a:off x="7897329" y="0"/>
            <a:ext cx="1319018" cy="1296108"/>
          </a:xfrm>
          <a:prstGeom prst="rect">
            <a:avLst/>
          </a:prstGeom>
        </p:spPr>
      </p:pic>
      <p:sp>
        <p:nvSpPr>
          <p:cNvPr id="9" name="文本框 8">
            <a:extLst>
              <a:ext uri="{FF2B5EF4-FFF2-40B4-BE49-F238E27FC236}">
                <a16:creationId xmlns:a16="http://schemas.microsoft.com/office/drawing/2014/main" id="{AA3C2284-FC74-5749-8161-2348BD5ECCEC}"/>
              </a:ext>
            </a:extLst>
          </p:cNvPr>
          <p:cNvSpPr txBox="1"/>
          <p:nvPr/>
        </p:nvSpPr>
        <p:spPr>
          <a:xfrm>
            <a:off x="8630328" y="-8320"/>
            <a:ext cx="493775" cy="461665"/>
          </a:xfrm>
          <a:prstGeom prst="rect">
            <a:avLst/>
          </a:prstGeom>
          <a:noFill/>
        </p:spPr>
        <p:txBody>
          <a:bodyPr wrap="square" rtlCol="0">
            <a:spAutoFit/>
          </a:bodyPr>
          <a:lstStyle/>
          <a:p>
            <a:r>
              <a:rPr kumimoji="1" lang="en-US" altLang="zh-CN" sz="2400" spc="-150" dirty="0">
                <a:solidFill>
                  <a:schemeClr val="bg1">
                    <a:lumMod val="65000"/>
                  </a:schemeClr>
                </a:solidFill>
                <a:effectLst>
                  <a:outerShdw blurRad="60007" dist="200025" dir="15000000" sy="30000" kx="-1800000" algn="bl" rotWithShape="0">
                    <a:prstClr val="black">
                      <a:alpha val="32000"/>
                    </a:prstClr>
                  </a:outerShdw>
                </a:effectLst>
              </a:rPr>
              <a:t>12</a:t>
            </a:r>
            <a:endParaRPr kumimoji="1" lang="zh-CN" altLang="en-US" sz="2400" spc="-150" dirty="0">
              <a:solidFill>
                <a:schemeClr val="bg1">
                  <a:lumMod val="65000"/>
                </a:schemeClr>
              </a:solidFill>
              <a:effectLst>
                <a:outerShdw blurRad="60007" dist="200025" dir="15000000" sy="30000" kx="-1800000" algn="bl" rotWithShape="0">
                  <a:prstClr val="black">
                    <a:alpha val="32000"/>
                  </a:prstClr>
                </a:outerShdw>
              </a:effectLst>
            </a:endParaRPr>
          </a:p>
        </p:txBody>
      </p:sp>
      <p:sp>
        <p:nvSpPr>
          <p:cNvPr id="25" name="Google Shape;159;p18">
            <a:extLst>
              <a:ext uri="{FF2B5EF4-FFF2-40B4-BE49-F238E27FC236}">
                <a16:creationId xmlns:a16="http://schemas.microsoft.com/office/drawing/2014/main" id="{9E0407A0-7A60-C04E-8114-126D73A91479}"/>
              </a:ext>
            </a:extLst>
          </p:cNvPr>
          <p:cNvSpPr/>
          <p:nvPr/>
        </p:nvSpPr>
        <p:spPr>
          <a:xfrm>
            <a:off x="1066595" y="114926"/>
            <a:ext cx="2649999" cy="462178"/>
          </a:xfrm>
          <a:prstGeom prst="homePlate">
            <a:avLst>
              <a:gd name="adj" fmla="val 50000"/>
            </a:avLst>
          </a:prstGeom>
          <a:solidFill>
            <a:schemeClr val="tx1">
              <a:lumMod val="50000"/>
              <a:lumOff val="50000"/>
            </a:schemeClr>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文本框 25">
            <a:extLst>
              <a:ext uri="{FF2B5EF4-FFF2-40B4-BE49-F238E27FC236}">
                <a16:creationId xmlns:a16="http://schemas.microsoft.com/office/drawing/2014/main" id="{05DDD79D-3668-774F-A484-024DC08C3593}"/>
              </a:ext>
            </a:extLst>
          </p:cNvPr>
          <p:cNvSpPr txBox="1"/>
          <p:nvPr/>
        </p:nvSpPr>
        <p:spPr>
          <a:xfrm>
            <a:off x="931133" y="577104"/>
            <a:ext cx="2785461" cy="369332"/>
          </a:xfrm>
          <a:prstGeom prst="rect">
            <a:avLst/>
          </a:prstGeom>
          <a:noFill/>
        </p:spPr>
        <p:txBody>
          <a:bodyPr wrap="square" rtlCol="0">
            <a:spAutoFit/>
          </a:bodyPr>
          <a:lstStyle/>
          <a:p>
            <a:r>
              <a:rPr kumimoji="1" lang="en-US" altLang="zh-CN" sz="1800" b="1" dirty="0"/>
              <a:t>____________________</a:t>
            </a:r>
            <a:endParaRPr kumimoji="1" lang="zh-CN" altLang="en-US" sz="1800" b="1" dirty="0"/>
          </a:p>
        </p:txBody>
      </p:sp>
      <p:sp>
        <p:nvSpPr>
          <p:cNvPr id="27" name="Google Shape;60;p14">
            <a:extLst>
              <a:ext uri="{FF2B5EF4-FFF2-40B4-BE49-F238E27FC236}">
                <a16:creationId xmlns:a16="http://schemas.microsoft.com/office/drawing/2014/main" id="{E59E3E40-8A35-D94F-B191-C78125D4CC86}"/>
              </a:ext>
            </a:extLst>
          </p:cNvPr>
          <p:cNvSpPr txBox="1">
            <a:spLocks/>
          </p:cNvSpPr>
          <p:nvPr/>
        </p:nvSpPr>
        <p:spPr>
          <a:xfrm>
            <a:off x="1066595" y="12857"/>
            <a:ext cx="3265816" cy="564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sz="3200" b="1" dirty="0">
                <a:solidFill>
                  <a:schemeClr val="bg1"/>
                </a:solidFill>
                <a:latin typeface="Raleway" panose="020B0003030101060003" pitchFamily="34" charset="0"/>
                <a:cs typeface="Times New Roman" panose="02020603050405020304" pitchFamily="18" charset="0"/>
              </a:rPr>
              <a:t>CART</a:t>
            </a:r>
          </a:p>
        </p:txBody>
      </p:sp>
      <p:pic>
        <p:nvPicPr>
          <p:cNvPr id="3" name="图片 2" descr="手机屏幕截图&#10;&#10;描述已自动生成">
            <a:extLst>
              <a:ext uri="{FF2B5EF4-FFF2-40B4-BE49-F238E27FC236}">
                <a16:creationId xmlns:a16="http://schemas.microsoft.com/office/drawing/2014/main" id="{43590FE3-5703-4507-8EA0-86F805967960}"/>
              </a:ext>
            </a:extLst>
          </p:cNvPr>
          <p:cNvPicPr>
            <a:picLocks noChangeAspect="1"/>
          </p:cNvPicPr>
          <p:nvPr/>
        </p:nvPicPr>
        <p:blipFill>
          <a:blip r:embed="rId5"/>
          <a:stretch>
            <a:fillRect/>
          </a:stretch>
        </p:blipFill>
        <p:spPr>
          <a:xfrm>
            <a:off x="0" y="946436"/>
            <a:ext cx="7026249" cy="2865368"/>
          </a:xfrm>
          <a:prstGeom prst="rect">
            <a:avLst/>
          </a:prstGeom>
        </p:spPr>
      </p:pic>
      <p:pic>
        <p:nvPicPr>
          <p:cNvPr id="14" name="图片 13" descr="手机屏幕截图&#10;&#10;描述已自动生成">
            <a:extLst>
              <a:ext uri="{FF2B5EF4-FFF2-40B4-BE49-F238E27FC236}">
                <a16:creationId xmlns:a16="http://schemas.microsoft.com/office/drawing/2014/main" id="{B059A23C-30B6-49CB-9B81-CFA8D983112E}"/>
              </a:ext>
            </a:extLst>
          </p:cNvPr>
          <p:cNvPicPr>
            <a:picLocks noChangeAspect="1"/>
          </p:cNvPicPr>
          <p:nvPr/>
        </p:nvPicPr>
        <p:blipFill>
          <a:blip r:embed="rId6"/>
          <a:stretch>
            <a:fillRect/>
          </a:stretch>
        </p:blipFill>
        <p:spPr>
          <a:xfrm>
            <a:off x="-1" y="3940314"/>
            <a:ext cx="1642079" cy="1190329"/>
          </a:xfrm>
          <a:prstGeom prst="rect">
            <a:avLst/>
          </a:prstGeom>
        </p:spPr>
      </p:pic>
      <p:pic>
        <p:nvPicPr>
          <p:cNvPr id="16" name="图片 15" descr="手机屏幕截图&#10;&#10;描述已自动生成">
            <a:extLst>
              <a:ext uri="{FF2B5EF4-FFF2-40B4-BE49-F238E27FC236}">
                <a16:creationId xmlns:a16="http://schemas.microsoft.com/office/drawing/2014/main" id="{233D52CA-02B2-4DB8-937B-346A23D2EB53}"/>
              </a:ext>
            </a:extLst>
          </p:cNvPr>
          <p:cNvPicPr>
            <a:picLocks noChangeAspect="1"/>
          </p:cNvPicPr>
          <p:nvPr/>
        </p:nvPicPr>
        <p:blipFill>
          <a:blip r:embed="rId7"/>
          <a:stretch>
            <a:fillRect/>
          </a:stretch>
        </p:blipFill>
        <p:spPr>
          <a:xfrm>
            <a:off x="1892524" y="3953170"/>
            <a:ext cx="1649591" cy="1190330"/>
          </a:xfrm>
          <a:prstGeom prst="rect">
            <a:avLst/>
          </a:prstGeom>
        </p:spPr>
      </p:pic>
      <p:pic>
        <p:nvPicPr>
          <p:cNvPr id="18" name="图片 17" descr="手机屏幕截图&#10;&#10;描述已自动生成">
            <a:extLst>
              <a:ext uri="{FF2B5EF4-FFF2-40B4-BE49-F238E27FC236}">
                <a16:creationId xmlns:a16="http://schemas.microsoft.com/office/drawing/2014/main" id="{A6604BC7-2B07-4BA9-B2E0-56F6ED992DC4}"/>
              </a:ext>
            </a:extLst>
          </p:cNvPr>
          <p:cNvPicPr>
            <a:picLocks noChangeAspect="1"/>
          </p:cNvPicPr>
          <p:nvPr/>
        </p:nvPicPr>
        <p:blipFill>
          <a:blip r:embed="rId8"/>
          <a:stretch>
            <a:fillRect/>
          </a:stretch>
        </p:blipFill>
        <p:spPr>
          <a:xfrm>
            <a:off x="3760362" y="3958560"/>
            <a:ext cx="1530221" cy="1184940"/>
          </a:xfrm>
          <a:prstGeom prst="rect">
            <a:avLst/>
          </a:prstGeom>
        </p:spPr>
      </p:pic>
      <p:pic>
        <p:nvPicPr>
          <p:cNvPr id="20" name="图片 19" descr="手机屏幕截图&#10;&#10;描述已自动生成">
            <a:extLst>
              <a:ext uri="{FF2B5EF4-FFF2-40B4-BE49-F238E27FC236}">
                <a16:creationId xmlns:a16="http://schemas.microsoft.com/office/drawing/2014/main" id="{3316E336-4E51-4261-80C9-6A5F22CAA6FC}"/>
              </a:ext>
            </a:extLst>
          </p:cNvPr>
          <p:cNvPicPr>
            <a:picLocks noChangeAspect="1"/>
          </p:cNvPicPr>
          <p:nvPr/>
        </p:nvPicPr>
        <p:blipFill>
          <a:blip r:embed="rId9"/>
          <a:stretch>
            <a:fillRect/>
          </a:stretch>
        </p:blipFill>
        <p:spPr>
          <a:xfrm>
            <a:off x="4332411" y="1543931"/>
            <a:ext cx="4811589" cy="2265917"/>
          </a:xfrm>
          <a:prstGeom prst="rect">
            <a:avLst/>
          </a:prstGeom>
        </p:spPr>
      </p:pic>
      <p:sp>
        <p:nvSpPr>
          <p:cNvPr id="24" name="右箭头 23">
            <a:extLst>
              <a:ext uri="{FF2B5EF4-FFF2-40B4-BE49-F238E27FC236}">
                <a16:creationId xmlns:a16="http://schemas.microsoft.com/office/drawing/2014/main" id="{072A8B21-4B3F-4497-B193-921F619FA8A1}"/>
              </a:ext>
            </a:extLst>
          </p:cNvPr>
          <p:cNvSpPr/>
          <p:nvPr/>
        </p:nvSpPr>
        <p:spPr>
          <a:xfrm>
            <a:off x="1416968" y="4787012"/>
            <a:ext cx="450221" cy="2415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右箭头 23">
            <a:extLst>
              <a:ext uri="{FF2B5EF4-FFF2-40B4-BE49-F238E27FC236}">
                <a16:creationId xmlns:a16="http://schemas.microsoft.com/office/drawing/2014/main" id="{8CC0C839-3757-44B7-B731-C20DF42C0A6B}"/>
              </a:ext>
            </a:extLst>
          </p:cNvPr>
          <p:cNvSpPr/>
          <p:nvPr/>
        </p:nvSpPr>
        <p:spPr>
          <a:xfrm>
            <a:off x="3482431" y="4787012"/>
            <a:ext cx="450221" cy="2415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929888EE-8534-42DC-B2A2-C79D86303C65}"/>
              </a:ext>
            </a:extLst>
          </p:cNvPr>
          <p:cNvSpPr txBox="1"/>
          <p:nvPr/>
        </p:nvSpPr>
        <p:spPr>
          <a:xfrm>
            <a:off x="5453080" y="3940830"/>
            <a:ext cx="3671023" cy="1169551"/>
          </a:xfrm>
          <a:prstGeom prst="rect">
            <a:avLst/>
          </a:prstGeom>
          <a:noFill/>
        </p:spPr>
        <p:txBody>
          <a:bodyPr wrap="square">
            <a:spAutoFit/>
          </a:bodyPr>
          <a:lstStyle/>
          <a:p>
            <a:r>
              <a:rPr lang="en-US" dirty="0"/>
              <a:t>By using CART approach, HRs could acquire more information for which part they need to focus on for deciding whether the employ should be terminated. It can improve effectives of both HR and company.</a:t>
            </a:r>
          </a:p>
        </p:txBody>
      </p:sp>
      <p:sp>
        <p:nvSpPr>
          <p:cNvPr id="17" name="文本框 16">
            <a:extLst>
              <a:ext uri="{FF2B5EF4-FFF2-40B4-BE49-F238E27FC236}">
                <a16:creationId xmlns:a16="http://schemas.microsoft.com/office/drawing/2014/main" id="{9B96C57D-E785-45CF-82CF-B80AE840C3DB}"/>
              </a:ext>
            </a:extLst>
          </p:cNvPr>
          <p:cNvSpPr txBox="1"/>
          <p:nvPr/>
        </p:nvSpPr>
        <p:spPr>
          <a:xfrm>
            <a:off x="7026249" y="960915"/>
            <a:ext cx="2289767" cy="769441"/>
          </a:xfrm>
          <a:prstGeom prst="rect">
            <a:avLst/>
          </a:prstGeom>
          <a:noFill/>
        </p:spPr>
        <p:txBody>
          <a:bodyPr wrap="square">
            <a:spAutoFit/>
          </a:bodyPr>
          <a:lstStyle/>
          <a:p>
            <a:r>
              <a:rPr lang="en-US" b="1" dirty="0"/>
              <a:t>Solution </a:t>
            </a:r>
            <a:r>
              <a:rPr lang="en-US" sz="1600" b="1" dirty="0"/>
              <a:t>2</a:t>
            </a:r>
            <a:r>
              <a:rPr lang="en-US" b="1" dirty="0"/>
              <a:t> with discrete datasets after operated.</a:t>
            </a:r>
          </a:p>
          <a:p>
            <a:endParaRPr lang="en-US" dirty="0"/>
          </a:p>
        </p:txBody>
      </p:sp>
    </p:spTree>
    <p:extLst>
      <p:ext uri="{BB962C8B-B14F-4D97-AF65-F5344CB8AC3E}">
        <p14:creationId xmlns:p14="http://schemas.microsoft.com/office/powerpoint/2010/main" val="3426704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5"/>
        <p:cNvGrpSpPr/>
        <p:nvPr/>
      </p:nvGrpSpPr>
      <p:grpSpPr>
        <a:xfrm>
          <a:off x="0" y="0"/>
          <a:ext cx="0" cy="0"/>
          <a:chOff x="0" y="0"/>
          <a:chExt cx="0" cy="0"/>
        </a:xfrm>
      </p:grpSpPr>
      <p:pic>
        <p:nvPicPr>
          <p:cNvPr id="8" name="图片 7">
            <a:extLst>
              <a:ext uri="{FF2B5EF4-FFF2-40B4-BE49-F238E27FC236}">
                <a16:creationId xmlns:a16="http://schemas.microsoft.com/office/drawing/2014/main" id="{CD64BFD4-0E98-1C4B-B8CB-F41C61E398D2}"/>
              </a:ext>
            </a:extLst>
          </p:cNvPr>
          <p:cNvPicPr>
            <a:picLocks noChangeAspect="1"/>
          </p:cNvPicPr>
          <p:nvPr/>
        </p:nvPicPr>
        <p:blipFill>
          <a:blip r:embed="rId4"/>
          <a:stretch>
            <a:fillRect/>
          </a:stretch>
        </p:blipFill>
        <p:spPr>
          <a:xfrm>
            <a:off x="7897329" y="0"/>
            <a:ext cx="1319018" cy="1296108"/>
          </a:xfrm>
          <a:prstGeom prst="rect">
            <a:avLst/>
          </a:prstGeom>
        </p:spPr>
      </p:pic>
      <p:sp>
        <p:nvSpPr>
          <p:cNvPr id="9" name="文本框 8">
            <a:extLst>
              <a:ext uri="{FF2B5EF4-FFF2-40B4-BE49-F238E27FC236}">
                <a16:creationId xmlns:a16="http://schemas.microsoft.com/office/drawing/2014/main" id="{AA3C2284-FC74-5749-8161-2348BD5ECCEC}"/>
              </a:ext>
            </a:extLst>
          </p:cNvPr>
          <p:cNvSpPr txBox="1"/>
          <p:nvPr/>
        </p:nvSpPr>
        <p:spPr>
          <a:xfrm>
            <a:off x="8630328" y="-8320"/>
            <a:ext cx="493775" cy="461665"/>
          </a:xfrm>
          <a:prstGeom prst="rect">
            <a:avLst/>
          </a:prstGeom>
          <a:noFill/>
        </p:spPr>
        <p:txBody>
          <a:bodyPr wrap="square" rtlCol="0">
            <a:spAutoFit/>
          </a:bodyPr>
          <a:lstStyle/>
          <a:p>
            <a:r>
              <a:rPr kumimoji="1" lang="en-US" altLang="zh-CN" sz="2400" spc="-150" dirty="0">
                <a:solidFill>
                  <a:schemeClr val="bg1">
                    <a:lumMod val="65000"/>
                  </a:schemeClr>
                </a:solidFill>
                <a:effectLst>
                  <a:outerShdw blurRad="60007" dist="200025" dir="15000000" sy="30000" kx="-1800000" algn="bl" rotWithShape="0">
                    <a:prstClr val="black">
                      <a:alpha val="32000"/>
                    </a:prstClr>
                  </a:outerShdw>
                </a:effectLst>
              </a:rPr>
              <a:t>13</a:t>
            </a:r>
            <a:endParaRPr kumimoji="1" lang="zh-CN" altLang="en-US" sz="2400" spc="-150" dirty="0">
              <a:solidFill>
                <a:schemeClr val="bg1">
                  <a:lumMod val="65000"/>
                </a:schemeClr>
              </a:solidFill>
              <a:effectLst>
                <a:outerShdw blurRad="60007" dist="200025" dir="15000000" sy="30000" kx="-1800000" algn="bl" rotWithShape="0">
                  <a:prstClr val="black">
                    <a:alpha val="32000"/>
                  </a:prstClr>
                </a:outerShdw>
              </a:effectLst>
            </a:endParaRPr>
          </a:p>
        </p:txBody>
      </p:sp>
      <p:sp>
        <p:nvSpPr>
          <p:cNvPr id="25" name="Google Shape;159;p18">
            <a:extLst>
              <a:ext uri="{FF2B5EF4-FFF2-40B4-BE49-F238E27FC236}">
                <a16:creationId xmlns:a16="http://schemas.microsoft.com/office/drawing/2014/main" id="{9E0407A0-7A60-C04E-8114-126D73A91479}"/>
              </a:ext>
            </a:extLst>
          </p:cNvPr>
          <p:cNvSpPr/>
          <p:nvPr/>
        </p:nvSpPr>
        <p:spPr>
          <a:xfrm>
            <a:off x="1066595" y="114926"/>
            <a:ext cx="2649999" cy="462178"/>
          </a:xfrm>
          <a:prstGeom prst="homePlate">
            <a:avLst>
              <a:gd name="adj" fmla="val 50000"/>
            </a:avLst>
          </a:prstGeom>
          <a:solidFill>
            <a:schemeClr val="tx1">
              <a:lumMod val="50000"/>
              <a:lumOff val="50000"/>
            </a:schemeClr>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文本框 25">
            <a:extLst>
              <a:ext uri="{FF2B5EF4-FFF2-40B4-BE49-F238E27FC236}">
                <a16:creationId xmlns:a16="http://schemas.microsoft.com/office/drawing/2014/main" id="{05DDD79D-3668-774F-A484-024DC08C3593}"/>
              </a:ext>
            </a:extLst>
          </p:cNvPr>
          <p:cNvSpPr txBox="1"/>
          <p:nvPr/>
        </p:nvSpPr>
        <p:spPr>
          <a:xfrm>
            <a:off x="931133" y="577104"/>
            <a:ext cx="2785461" cy="369332"/>
          </a:xfrm>
          <a:prstGeom prst="rect">
            <a:avLst/>
          </a:prstGeom>
          <a:noFill/>
        </p:spPr>
        <p:txBody>
          <a:bodyPr wrap="square" rtlCol="0">
            <a:spAutoFit/>
          </a:bodyPr>
          <a:lstStyle/>
          <a:p>
            <a:r>
              <a:rPr kumimoji="1" lang="en-US" altLang="zh-CN" sz="1800" b="1" dirty="0"/>
              <a:t>____________________</a:t>
            </a:r>
            <a:endParaRPr kumimoji="1" lang="zh-CN" altLang="en-US" sz="1800" b="1" dirty="0"/>
          </a:p>
        </p:txBody>
      </p:sp>
      <p:sp>
        <p:nvSpPr>
          <p:cNvPr id="27" name="Google Shape;60;p14">
            <a:extLst>
              <a:ext uri="{FF2B5EF4-FFF2-40B4-BE49-F238E27FC236}">
                <a16:creationId xmlns:a16="http://schemas.microsoft.com/office/drawing/2014/main" id="{E59E3E40-8A35-D94F-B191-C78125D4CC86}"/>
              </a:ext>
            </a:extLst>
          </p:cNvPr>
          <p:cNvSpPr txBox="1">
            <a:spLocks/>
          </p:cNvSpPr>
          <p:nvPr/>
        </p:nvSpPr>
        <p:spPr>
          <a:xfrm>
            <a:off x="1066595" y="12857"/>
            <a:ext cx="3265816" cy="564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sz="3200" b="1" dirty="0">
                <a:solidFill>
                  <a:schemeClr val="bg1"/>
                </a:solidFill>
                <a:latin typeface="Raleway" panose="020B0003030101060003" pitchFamily="34" charset="0"/>
                <a:cs typeface="Times New Roman" panose="02020603050405020304" pitchFamily="18" charset="0"/>
              </a:rPr>
              <a:t>CART</a:t>
            </a:r>
          </a:p>
        </p:txBody>
      </p:sp>
      <p:pic>
        <p:nvPicPr>
          <p:cNvPr id="4" name="图片 3">
            <a:extLst>
              <a:ext uri="{FF2B5EF4-FFF2-40B4-BE49-F238E27FC236}">
                <a16:creationId xmlns:a16="http://schemas.microsoft.com/office/drawing/2014/main" id="{8A867568-8786-4264-869D-3B8888B47092}"/>
              </a:ext>
            </a:extLst>
          </p:cNvPr>
          <p:cNvPicPr>
            <a:picLocks noChangeAspect="1"/>
          </p:cNvPicPr>
          <p:nvPr/>
        </p:nvPicPr>
        <p:blipFill>
          <a:blip r:embed="rId5"/>
          <a:stretch>
            <a:fillRect/>
          </a:stretch>
        </p:blipFill>
        <p:spPr>
          <a:xfrm>
            <a:off x="3716594" y="946436"/>
            <a:ext cx="5407509" cy="4197064"/>
          </a:xfrm>
          <a:prstGeom prst="rect">
            <a:avLst/>
          </a:prstGeom>
        </p:spPr>
      </p:pic>
      <p:pic>
        <p:nvPicPr>
          <p:cNvPr id="6" name="图片 5" descr="图片包含 游戏机, 地图, 钟表&#10;&#10;描述已自动生成">
            <a:extLst>
              <a:ext uri="{FF2B5EF4-FFF2-40B4-BE49-F238E27FC236}">
                <a16:creationId xmlns:a16="http://schemas.microsoft.com/office/drawing/2014/main" id="{79BE02E3-9DA2-4E3C-AE70-D592CF94AFD7}"/>
              </a:ext>
            </a:extLst>
          </p:cNvPr>
          <p:cNvPicPr>
            <a:picLocks noChangeAspect="1"/>
          </p:cNvPicPr>
          <p:nvPr/>
        </p:nvPicPr>
        <p:blipFill>
          <a:blip r:embed="rId6"/>
          <a:stretch>
            <a:fillRect/>
          </a:stretch>
        </p:blipFill>
        <p:spPr>
          <a:xfrm>
            <a:off x="0" y="946436"/>
            <a:ext cx="3405673" cy="2071081"/>
          </a:xfrm>
          <a:prstGeom prst="rect">
            <a:avLst/>
          </a:prstGeom>
        </p:spPr>
      </p:pic>
      <p:pic>
        <p:nvPicPr>
          <p:cNvPr id="10" name="图片 9" descr="图片包含 游戏机, 地图&#10;&#10;描述已自动生成">
            <a:extLst>
              <a:ext uri="{FF2B5EF4-FFF2-40B4-BE49-F238E27FC236}">
                <a16:creationId xmlns:a16="http://schemas.microsoft.com/office/drawing/2014/main" id="{83C3E626-161D-4629-8102-18BF95163C5F}"/>
              </a:ext>
            </a:extLst>
          </p:cNvPr>
          <p:cNvPicPr>
            <a:picLocks noChangeAspect="1"/>
          </p:cNvPicPr>
          <p:nvPr/>
        </p:nvPicPr>
        <p:blipFill>
          <a:blip r:embed="rId7"/>
          <a:stretch>
            <a:fillRect/>
          </a:stretch>
        </p:blipFill>
        <p:spPr>
          <a:xfrm>
            <a:off x="0" y="3060441"/>
            <a:ext cx="3405673" cy="2071081"/>
          </a:xfrm>
          <a:prstGeom prst="rect">
            <a:avLst/>
          </a:prstGeom>
        </p:spPr>
      </p:pic>
      <p:sp>
        <p:nvSpPr>
          <p:cNvPr id="15" name="文本框 14">
            <a:extLst>
              <a:ext uri="{FF2B5EF4-FFF2-40B4-BE49-F238E27FC236}">
                <a16:creationId xmlns:a16="http://schemas.microsoft.com/office/drawing/2014/main" id="{BBF03A4B-384B-4C0C-951B-52F844B1D9C4}"/>
              </a:ext>
            </a:extLst>
          </p:cNvPr>
          <p:cNvSpPr txBox="1"/>
          <p:nvPr/>
        </p:nvSpPr>
        <p:spPr>
          <a:xfrm>
            <a:off x="3337612" y="1734851"/>
            <a:ext cx="1850208" cy="2677656"/>
          </a:xfrm>
          <a:prstGeom prst="rect">
            <a:avLst/>
          </a:prstGeom>
          <a:noFill/>
        </p:spPr>
        <p:txBody>
          <a:bodyPr wrap="square">
            <a:spAutoFit/>
          </a:bodyPr>
          <a:lstStyle/>
          <a:p>
            <a:r>
              <a:rPr lang="en-US" dirty="0"/>
              <a:t>By choosing different formula of CART approach, we could get different plot of outputs from it.</a:t>
            </a:r>
          </a:p>
          <a:p>
            <a:endParaRPr lang="en-US" dirty="0"/>
          </a:p>
          <a:p>
            <a:r>
              <a:rPr lang="en-US" dirty="0"/>
              <a:t>From the results, we could easily get the connections between values in datasets for training with the target dataset.</a:t>
            </a:r>
          </a:p>
        </p:txBody>
      </p:sp>
    </p:spTree>
    <p:extLst>
      <p:ext uri="{BB962C8B-B14F-4D97-AF65-F5344CB8AC3E}">
        <p14:creationId xmlns:p14="http://schemas.microsoft.com/office/powerpoint/2010/main" val="1332927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7"/>
        <p:cNvGrpSpPr/>
        <p:nvPr/>
      </p:nvGrpSpPr>
      <p:grpSpPr>
        <a:xfrm>
          <a:off x="0" y="0"/>
          <a:ext cx="0" cy="0"/>
          <a:chOff x="0" y="0"/>
          <a:chExt cx="0" cy="0"/>
        </a:xfrm>
      </p:grpSpPr>
      <p:pic>
        <p:nvPicPr>
          <p:cNvPr id="8" name="图片 7">
            <a:extLst>
              <a:ext uri="{FF2B5EF4-FFF2-40B4-BE49-F238E27FC236}">
                <a16:creationId xmlns:a16="http://schemas.microsoft.com/office/drawing/2014/main" id="{AC2FE171-7500-EF47-8DF5-369B21D1A75A}"/>
              </a:ext>
            </a:extLst>
          </p:cNvPr>
          <p:cNvPicPr>
            <a:picLocks noChangeAspect="1"/>
          </p:cNvPicPr>
          <p:nvPr/>
        </p:nvPicPr>
        <p:blipFill>
          <a:blip r:embed="rId4"/>
          <a:stretch>
            <a:fillRect/>
          </a:stretch>
        </p:blipFill>
        <p:spPr>
          <a:xfrm>
            <a:off x="7897329" y="0"/>
            <a:ext cx="1319018" cy="1296108"/>
          </a:xfrm>
          <a:prstGeom prst="rect">
            <a:avLst/>
          </a:prstGeom>
        </p:spPr>
      </p:pic>
      <p:sp>
        <p:nvSpPr>
          <p:cNvPr id="9" name="文本框 8">
            <a:extLst>
              <a:ext uri="{FF2B5EF4-FFF2-40B4-BE49-F238E27FC236}">
                <a16:creationId xmlns:a16="http://schemas.microsoft.com/office/drawing/2014/main" id="{6FDDAE8C-A317-404F-AF16-92D4888099A9}"/>
              </a:ext>
            </a:extLst>
          </p:cNvPr>
          <p:cNvSpPr txBox="1"/>
          <p:nvPr/>
        </p:nvSpPr>
        <p:spPr>
          <a:xfrm>
            <a:off x="8630328" y="-8320"/>
            <a:ext cx="493775" cy="461665"/>
          </a:xfrm>
          <a:prstGeom prst="rect">
            <a:avLst/>
          </a:prstGeom>
          <a:noFill/>
        </p:spPr>
        <p:txBody>
          <a:bodyPr wrap="square" rtlCol="0">
            <a:spAutoFit/>
          </a:bodyPr>
          <a:lstStyle/>
          <a:p>
            <a:r>
              <a:rPr kumimoji="1" lang="en-US" altLang="zh-CN" sz="2400" spc="-150" dirty="0">
                <a:solidFill>
                  <a:schemeClr val="bg1">
                    <a:lumMod val="65000"/>
                  </a:schemeClr>
                </a:solidFill>
                <a:effectLst>
                  <a:outerShdw blurRad="60007" dist="200025" dir="15000000" sy="30000" kx="-1800000" algn="bl" rotWithShape="0">
                    <a:prstClr val="black">
                      <a:alpha val="32000"/>
                    </a:prstClr>
                  </a:outerShdw>
                </a:effectLst>
              </a:rPr>
              <a:t>14</a:t>
            </a:r>
            <a:endParaRPr kumimoji="1" lang="zh-CN" altLang="en-US" sz="2400" spc="-150" dirty="0">
              <a:solidFill>
                <a:schemeClr val="bg1">
                  <a:lumMod val="65000"/>
                </a:schemeClr>
              </a:solidFill>
              <a:effectLst>
                <a:outerShdw blurRad="60007" dist="200025" dir="15000000" sy="30000" kx="-1800000" algn="bl" rotWithShape="0">
                  <a:prstClr val="black">
                    <a:alpha val="32000"/>
                  </a:prstClr>
                </a:outerShdw>
              </a:effectLst>
            </a:endParaRPr>
          </a:p>
        </p:txBody>
      </p:sp>
      <p:sp>
        <p:nvSpPr>
          <p:cNvPr id="6" name="Google Shape;159;p18">
            <a:extLst>
              <a:ext uri="{FF2B5EF4-FFF2-40B4-BE49-F238E27FC236}">
                <a16:creationId xmlns:a16="http://schemas.microsoft.com/office/drawing/2014/main" id="{D6AE0D15-3287-CE42-A8C4-75322F714395}"/>
              </a:ext>
            </a:extLst>
          </p:cNvPr>
          <p:cNvSpPr/>
          <p:nvPr/>
        </p:nvSpPr>
        <p:spPr>
          <a:xfrm>
            <a:off x="1076426" y="102069"/>
            <a:ext cx="5245715" cy="462178"/>
          </a:xfrm>
          <a:prstGeom prst="homePlate">
            <a:avLst>
              <a:gd name="adj" fmla="val 50000"/>
            </a:avLst>
          </a:prstGeom>
          <a:solidFill>
            <a:schemeClr val="tx1">
              <a:lumMod val="50000"/>
              <a:lumOff val="50000"/>
            </a:schemeClr>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文本框 6">
            <a:extLst>
              <a:ext uri="{FF2B5EF4-FFF2-40B4-BE49-F238E27FC236}">
                <a16:creationId xmlns:a16="http://schemas.microsoft.com/office/drawing/2014/main" id="{489A5235-60A6-3349-AC7F-892E9B885692}"/>
              </a:ext>
            </a:extLst>
          </p:cNvPr>
          <p:cNvSpPr txBox="1"/>
          <p:nvPr/>
        </p:nvSpPr>
        <p:spPr>
          <a:xfrm>
            <a:off x="940964" y="564247"/>
            <a:ext cx="5656481" cy="646331"/>
          </a:xfrm>
          <a:prstGeom prst="rect">
            <a:avLst/>
          </a:prstGeom>
          <a:noFill/>
        </p:spPr>
        <p:txBody>
          <a:bodyPr wrap="square" rtlCol="0">
            <a:spAutoFit/>
          </a:bodyPr>
          <a:lstStyle/>
          <a:p>
            <a:r>
              <a:rPr kumimoji="1" lang="en-US" altLang="zh-CN" sz="1800" b="1" dirty="0"/>
              <a:t>__________________________________________</a:t>
            </a:r>
            <a:endParaRPr kumimoji="1" lang="zh-CN" altLang="en-US" sz="1800" b="1" dirty="0"/>
          </a:p>
          <a:p>
            <a:endParaRPr kumimoji="1" lang="zh-CN" altLang="en-US" sz="1800" b="1" dirty="0"/>
          </a:p>
        </p:txBody>
      </p:sp>
      <p:sp>
        <p:nvSpPr>
          <p:cNvPr id="10" name="Google Shape;60;p14">
            <a:extLst>
              <a:ext uri="{FF2B5EF4-FFF2-40B4-BE49-F238E27FC236}">
                <a16:creationId xmlns:a16="http://schemas.microsoft.com/office/drawing/2014/main" id="{B0E42DAC-601F-6647-A9A6-9DC4A52CBDC5}"/>
              </a:ext>
            </a:extLst>
          </p:cNvPr>
          <p:cNvSpPr txBox="1">
            <a:spLocks/>
          </p:cNvSpPr>
          <p:nvPr/>
        </p:nvSpPr>
        <p:spPr>
          <a:xfrm>
            <a:off x="1076426" y="0"/>
            <a:ext cx="5058902" cy="564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sz="3200" b="1" dirty="0">
                <a:solidFill>
                  <a:schemeClr val="bg1"/>
                </a:solidFill>
                <a:latin typeface="Raleway" panose="020B0003030101060003" pitchFamily="34" charset="0"/>
                <a:cs typeface="Times New Roman" panose="02020603050405020304" pitchFamily="18" charset="0"/>
              </a:rPr>
              <a:t>Artificial</a:t>
            </a:r>
            <a:r>
              <a:rPr lang="zh-CN" altLang="en-US" sz="3200" b="1" dirty="0">
                <a:solidFill>
                  <a:schemeClr val="bg1"/>
                </a:solidFill>
                <a:latin typeface="Raleway" panose="020B0003030101060003" pitchFamily="34" charset="0"/>
                <a:cs typeface="Times New Roman" panose="02020603050405020304" pitchFamily="18" charset="0"/>
              </a:rPr>
              <a:t> </a:t>
            </a:r>
            <a:r>
              <a:rPr lang="en-US" altLang="zh-CN" sz="3200" b="1" dirty="0">
                <a:solidFill>
                  <a:schemeClr val="bg1"/>
                </a:solidFill>
                <a:latin typeface="Raleway" panose="020B0003030101060003" pitchFamily="34" charset="0"/>
                <a:cs typeface="Times New Roman" panose="02020603050405020304" pitchFamily="18" charset="0"/>
              </a:rPr>
              <a:t>Neural</a:t>
            </a:r>
            <a:r>
              <a:rPr lang="zh-CN" altLang="en-US" sz="3200" b="1" dirty="0">
                <a:solidFill>
                  <a:schemeClr val="bg1"/>
                </a:solidFill>
                <a:latin typeface="Raleway" panose="020B0003030101060003" pitchFamily="34" charset="0"/>
                <a:cs typeface="Times New Roman" panose="02020603050405020304" pitchFamily="18" charset="0"/>
              </a:rPr>
              <a:t> </a:t>
            </a:r>
            <a:r>
              <a:rPr lang="en-US" altLang="zh-CN" sz="3200" b="1" dirty="0">
                <a:solidFill>
                  <a:schemeClr val="bg1"/>
                </a:solidFill>
                <a:latin typeface="Raleway" panose="020B0003030101060003" pitchFamily="34" charset="0"/>
                <a:cs typeface="Times New Roman" panose="02020603050405020304" pitchFamily="18" charset="0"/>
              </a:rPr>
              <a:t>Network</a:t>
            </a: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2" name="AutoShape 2">
            <a:extLst>
              <a:ext uri="{FF2B5EF4-FFF2-40B4-BE49-F238E27FC236}">
                <a16:creationId xmlns:a16="http://schemas.microsoft.com/office/drawing/2014/main" id="{148B310A-63F5-46F7-B81D-ABE9A5F5E2E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图片 3">
            <a:extLst>
              <a:ext uri="{FF2B5EF4-FFF2-40B4-BE49-F238E27FC236}">
                <a16:creationId xmlns:a16="http://schemas.microsoft.com/office/drawing/2014/main" id="{B3C77511-A235-4E0E-95AD-579AC04F74E1}"/>
              </a:ext>
            </a:extLst>
          </p:cNvPr>
          <p:cNvPicPr>
            <a:picLocks noChangeAspect="1"/>
          </p:cNvPicPr>
          <p:nvPr/>
        </p:nvPicPr>
        <p:blipFill>
          <a:blip r:embed="rId5"/>
          <a:stretch>
            <a:fillRect/>
          </a:stretch>
        </p:blipFill>
        <p:spPr>
          <a:xfrm>
            <a:off x="885331" y="1509543"/>
            <a:ext cx="5712114" cy="255222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7"/>
        <p:cNvGrpSpPr/>
        <p:nvPr/>
      </p:nvGrpSpPr>
      <p:grpSpPr>
        <a:xfrm>
          <a:off x="0" y="0"/>
          <a:ext cx="0" cy="0"/>
          <a:chOff x="0" y="0"/>
          <a:chExt cx="0" cy="0"/>
        </a:xfrm>
      </p:grpSpPr>
      <p:pic>
        <p:nvPicPr>
          <p:cNvPr id="8" name="图片 7">
            <a:extLst>
              <a:ext uri="{FF2B5EF4-FFF2-40B4-BE49-F238E27FC236}">
                <a16:creationId xmlns:a16="http://schemas.microsoft.com/office/drawing/2014/main" id="{AC2FE171-7500-EF47-8DF5-369B21D1A75A}"/>
              </a:ext>
            </a:extLst>
          </p:cNvPr>
          <p:cNvPicPr>
            <a:picLocks noChangeAspect="1"/>
          </p:cNvPicPr>
          <p:nvPr/>
        </p:nvPicPr>
        <p:blipFill>
          <a:blip r:embed="rId4"/>
          <a:stretch>
            <a:fillRect/>
          </a:stretch>
        </p:blipFill>
        <p:spPr>
          <a:xfrm>
            <a:off x="7897329" y="0"/>
            <a:ext cx="1319018" cy="1296108"/>
          </a:xfrm>
          <a:prstGeom prst="rect">
            <a:avLst/>
          </a:prstGeom>
        </p:spPr>
      </p:pic>
      <p:sp>
        <p:nvSpPr>
          <p:cNvPr id="9" name="文本框 8">
            <a:extLst>
              <a:ext uri="{FF2B5EF4-FFF2-40B4-BE49-F238E27FC236}">
                <a16:creationId xmlns:a16="http://schemas.microsoft.com/office/drawing/2014/main" id="{6FDDAE8C-A317-404F-AF16-92D4888099A9}"/>
              </a:ext>
            </a:extLst>
          </p:cNvPr>
          <p:cNvSpPr txBox="1"/>
          <p:nvPr/>
        </p:nvSpPr>
        <p:spPr>
          <a:xfrm>
            <a:off x="8630328" y="-8320"/>
            <a:ext cx="493775" cy="461665"/>
          </a:xfrm>
          <a:prstGeom prst="rect">
            <a:avLst/>
          </a:prstGeom>
          <a:noFill/>
        </p:spPr>
        <p:txBody>
          <a:bodyPr wrap="square" rtlCol="0">
            <a:spAutoFit/>
          </a:bodyPr>
          <a:lstStyle/>
          <a:p>
            <a:r>
              <a:rPr kumimoji="1" lang="en-US" altLang="zh-CN" sz="2400" spc="-150" dirty="0">
                <a:solidFill>
                  <a:schemeClr val="bg1">
                    <a:lumMod val="65000"/>
                  </a:schemeClr>
                </a:solidFill>
                <a:effectLst>
                  <a:outerShdw blurRad="60007" dist="200025" dir="15000000" sy="30000" kx="-1800000" algn="bl" rotWithShape="0">
                    <a:prstClr val="black">
                      <a:alpha val="32000"/>
                    </a:prstClr>
                  </a:outerShdw>
                </a:effectLst>
              </a:rPr>
              <a:t>15</a:t>
            </a:r>
            <a:endParaRPr kumimoji="1" lang="zh-CN" altLang="en-US" sz="2400" spc="-150" dirty="0">
              <a:solidFill>
                <a:schemeClr val="bg1">
                  <a:lumMod val="65000"/>
                </a:schemeClr>
              </a:solidFill>
              <a:effectLst>
                <a:outerShdw blurRad="60007" dist="200025" dir="15000000" sy="30000" kx="-1800000" algn="bl" rotWithShape="0">
                  <a:prstClr val="black">
                    <a:alpha val="32000"/>
                  </a:prstClr>
                </a:outerShdw>
              </a:effectLst>
            </a:endParaRPr>
          </a:p>
        </p:txBody>
      </p:sp>
      <p:sp>
        <p:nvSpPr>
          <p:cNvPr id="6" name="Google Shape;159;p18">
            <a:extLst>
              <a:ext uri="{FF2B5EF4-FFF2-40B4-BE49-F238E27FC236}">
                <a16:creationId xmlns:a16="http://schemas.microsoft.com/office/drawing/2014/main" id="{D6AE0D15-3287-CE42-A8C4-75322F714395}"/>
              </a:ext>
            </a:extLst>
          </p:cNvPr>
          <p:cNvSpPr/>
          <p:nvPr/>
        </p:nvSpPr>
        <p:spPr>
          <a:xfrm>
            <a:off x="1076426" y="102069"/>
            <a:ext cx="5245715" cy="462178"/>
          </a:xfrm>
          <a:prstGeom prst="homePlate">
            <a:avLst>
              <a:gd name="adj" fmla="val 50000"/>
            </a:avLst>
          </a:prstGeom>
          <a:solidFill>
            <a:schemeClr val="tx1">
              <a:lumMod val="50000"/>
              <a:lumOff val="50000"/>
            </a:schemeClr>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文本框 6">
            <a:extLst>
              <a:ext uri="{FF2B5EF4-FFF2-40B4-BE49-F238E27FC236}">
                <a16:creationId xmlns:a16="http://schemas.microsoft.com/office/drawing/2014/main" id="{489A5235-60A6-3349-AC7F-892E9B885692}"/>
              </a:ext>
            </a:extLst>
          </p:cNvPr>
          <p:cNvSpPr txBox="1"/>
          <p:nvPr/>
        </p:nvSpPr>
        <p:spPr>
          <a:xfrm>
            <a:off x="940964" y="564247"/>
            <a:ext cx="5656481" cy="646331"/>
          </a:xfrm>
          <a:prstGeom prst="rect">
            <a:avLst/>
          </a:prstGeom>
          <a:noFill/>
        </p:spPr>
        <p:txBody>
          <a:bodyPr wrap="square" rtlCol="0">
            <a:spAutoFit/>
          </a:bodyPr>
          <a:lstStyle/>
          <a:p>
            <a:r>
              <a:rPr kumimoji="1" lang="en-US" altLang="zh-CN" sz="1800" b="1" dirty="0"/>
              <a:t>__________________________________________</a:t>
            </a:r>
            <a:endParaRPr kumimoji="1" lang="zh-CN" altLang="en-US" sz="1800" b="1" dirty="0"/>
          </a:p>
          <a:p>
            <a:endParaRPr kumimoji="1" lang="zh-CN" altLang="en-US" sz="1800" b="1" dirty="0"/>
          </a:p>
        </p:txBody>
      </p:sp>
      <p:sp>
        <p:nvSpPr>
          <p:cNvPr id="10" name="Google Shape;60;p14">
            <a:extLst>
              <a:ext uri="{FF2B5EF4-FFF2-40B4-BE49-F238E27FC236}">
                <a16:creationId xmlns:a16="http://schemas.microsoft.com/office/drawing/2014/main" id="{B0E42DAC-601F-6647-A9A6-9DC4A52CBDC5}"/>
              </a:ext>
            </a:extLst>
          </p:cNvPr>
          <p:cNvSpPr txBox="1">
            <a:spLocks/>
          </p:cNvSpPr>
          <p:nvPr/>
        </p:nvSpPr>
        <p:spPr>
          <a:xfrm>
            <a:off x="1076426" y="0"/>
            <a:ext cx="5058902" cy="564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sz="3200" b="1" dirty="0">
                <a:solidFill>
                  <a:schemeClr val="bg1"/>
                </a:solidFill>
                <a:latin typeface="Raleway" panose="020B0003030101060003" pitchFamily="34" charset="0"/>
                <a:cs typeface="Times New Roman" panose="02020603050405020304" pitchFamily="18" charset="0"/>
              </a:rPr>
              <a:t>Artificial</a:t>
            </a:r>
            <a:r>
              <a:rPr lang="zh-CN" altLang="en-US" sz="3200" b="1" dirty="0">
                <a:solidFill>
                  <a:schemeClr val="bg1"/>
                </a:solidFill>
                <a:latin typeface="Raleway" panose="020B0003030101060003" pitchFamily="34" charset="0"/>
                <a:cs typeface="Times New Roman" panose="02020603050405020304" pitchFamily="18" charset="0"/>
              </a:rPr>
              <a:t> </a:t>
            </a:r>
            <a:r>
              <a:rPr lang="en-US" altLang="zh-CN" sz="3200" b="1" dirty="0">
                <a:solidFill>
                  <a:schemeClr val="bg1"/>
                </a:solidFill>
                <a:latin typeface="Raleway" panose="020B0003030101060003" pitchFamily="34" charset="0"/>
                <a:cs typeface="Times New Roman" panose="02020603050405020304" pitchFamily="18" charset="0"/>
              </a:rPr>
              <a:t>Neural</a:t>
            </a:r>
            <a:r>
              <a:rPr lang="zh-CN" altLang="en-US" sz="3200" b="1" dirty="0">
                <a:solidFill>
                  <a:schemeClr val="bg1"/>
                </a:solidFill>
                <a:latin typeface="Raleway" panose="020B0003030101060003" pitchFamily="34" charset="0"/>
                <a:cs typeface="Times New Roman" panose="02020603050405020304" pitchFamily="18" charset="0"/>
              </a:rPr>
              <a:t> </a:t>
            </a:r>
            <a:r>
              <a:rPr lang="en-US" altLang="zh-CN" sz="3200" b="1" dirty="0">
                <a:solidFill>
                  <a:schemeClr val="bg1"/>
                </a:solidFill>
                <a:latin typeface="Raleway" panose="020B0003030101060003" pitchFamily="34" charset="0"/>
                <a:cs typeface="Times New Roman" panose="02020603050405020304" pitchFamily="18" charset="0"/>
              </a:rPr>
              <a:t>Network</a:t>
            </a: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2" name="AutoShape 2">
            <a:extLst>
              <a:ext uri="{FF2B5EF4-FFF2-40B4-BE49-F238E27FC236}">
                <a16:creationId xmlns:a16="http://schemas.microsoft.com/office/drawing/2014/main" id="{148B310A-63F5-46F7-B81D-ABE9A5F5E2E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图片 4">
            <a:extLst>
              <a:ext uri="{FF2B5EF4-FFF2-40B4-BE49-F238E27FC236}">
                <a16:creationId xmlns:a16="http://schemas.microsoft.com/office/drawing/2014/main" id="{255351D8-BE6C-4F91-B0E6-4A433ED688E3}"/>
              </a:ext>
            </a:extLst>
          </p:cNvPr>
          <p:cNvPicPr>
            <a:picLocks noChangeAspect="1"/>
          </p:cNvPicPr>
          <p:nvPr/>
        </p:nvPicPr>
        <p:blipFill>
          <a:blip r:embed="rId5"/>
          <a:stretch>
            <a:fillRect/>
          </a:stretch>
        </p:blipFill>
        <p:spPr>
          <a:xfrm>
            <a:off x="1373332" y="1128494"/>
            <a:ext cx="4791744" cy="3191320"/>
          </a:xfrm>
          <a:prstGeom prst="rect">
            <a:avLst/>
          </a:prstGeom>
        </p:spPr>
      </p:pic>
    </p:spTree>
    <p:extLst>
      <p:ext uri="{BB962C8B-B14F-4D97-AF65-F5344CB8AC3E}">
        <p14:creationId xmlns:p14="http://schemas.microsoft.com/office/powerpoint/2010/main" val="1439471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7"/>
        <p:cNvGrpSpPr/>
        <p:nvPr/>
      </p:nvGrpSpPr>
      <p:grpSpPr>
        <a:xfrm>
          <a:off x="0" y="0"/>
          <a:ext cx="0" cy="0"/>
          <a:chOff x="0" y="0"/>
          <a:chExt cx="0" cy="0"/>
        </a:xfrm>
      </p:grpSpPr>
      <p:pic>
        <p:nvPicPr>
          <p:cNvPr id="8" name="图片 7">
            <a:extLst>
              <a:ext uri="{FF2B5EF4-FFF2-40B4-BE49-F238E27FC236}">
                <a16:creationId xmlns:a16="http://schemas.microsoft.com/office/drawing/2014/main" id="{AC2FE171-7500-EF47-8DF5-369B21D1A75A}"/>
              </a:ext>
            </a:extLst>
          </p:cNvPr>
          <p:cNvPicPr>
            <a:picLocks noChangeAspect="1"/>
          </p:cNvPicPr>
          <p:nvPr/>
        </p:nvPicPr>
        <p:blipFill>
          <a:blip r:embed="rId4"/>
          <a:stretch>
            <a:fillRect/>
          </a:stretch>
        </p:blipFill>
        <p:spPr>
          <a:xfrm>
            <a:off x="7897329" y="0"/>
            <a:ext cx="1319018" cy="1296108"/>
          </a:xfrm>
          <a:prstGeom prst="rect">
            <a:avLst/>
          </a:prstGeom>
        </p:spPr>
      </p:pic>
      <p:sp>
        <p:nvSpPr>
          <p:cNvPr id="9" name="文本框 8">
            <a:extLst>
              <a:ext uri="{FF2B5EF4-FFF2-40B4-BE49-F238E27FC236}">
                <a16:creationId xmlns:a16="http://schemas.microsoft.com/office/drawing/2014/main" id="{6FDDAE8C-A317-404F-AF16-92D4888099A9}"/>
              </a:ext>
            </a:extLst>
          </p:cNvPr>
          <p:cNvSpPr txBox="1"/>
          <p:nvPr/>
        </p:nvSpPr>
        <p:spPr>
          <a:xfrm>
            <a:off x="8630328" y="-8320"/>
            <a:ext cx="493775" cy="461665"/>
          </a:xfrm>
          <a:prstGeom prst="rect">
            <a:avLst/>
          </a:prstGeom>
          <a:noFill/>
        </p:spPr>
        <p:txBody>
          <a:bodyPr wrap="square" rtlCol="0">
            <a:spAutoFit/>
          </a:bodyPr>
          <a:lstStyle/>
          <a:p>
            <a:r>
              <a:rPr kumimoji="1" lang="en-US" altLang="zh-CN" sz="2400" spc="-150" dirty="0">
                <a:solidFill>
                  <a:schemeClr val="bg1">
                    <a:lumMod val="65000"/>
                  </a:schemeClr>
                </a:solidFill>
                <a:effectLst>
                  <a:outerShdw blurRad="60007" dist="200025" dir="15000000" sy="30000" kx="-1800000" algn="bl" rotWithShape="0">
                    <a:prstClr val="black">
                      <a:alpha val="32000"/>
                    </a:prstClr>
                  </a:outerShdw>
                </a:effectLst>
              </a:rPr>
              <a:t>16</a:t>
            </a:r>
            <a:endParaRPr kumimoji="1" lang="zh-CN" altLang="en-US" sz="2400" spc="-150" dirty="0">
              <a:solidFill>
                <a:schemeClr val="bg1">
                  <a:lumMod val="65000"/>
                </a:schemeClr>
              </a:solidFill>
              <a:effectLst>
                <a:outerShdw blurRad="60007" dist="200025" dir="15000000" sy="30000" kx="-1800000" algn="bl" rotWithShape="0">
                  <a:prstClr val="black">
                    <a:alpha val="32000"/>
                  </a:prstClr>
                </a:outerShdw>
              </a:effectLst>
            </a:endParaRPr>
          </a:p>
        </p:txBody>
      </p:sp>
      <p:sp>
        <p:nvSpPr>
          <p:cNvPr id="6" name="Google Shape;159;p18">
            <a:extLst>
              <a:ext uri="{FF2B5EF4-FFF2-40B4-BE49-F238E27FC236}">
                <a16:creationId xmlns:a16="http://schemas.microsoft.com/office/drawing/2014/main" id="{D6AE0D15-3287-CE42-A8C4-75322F714395}"/>
              </a:ext>
            </a:extLst>
          </p:cNvPr>
          <p:cNvSpPr/>
          <p:nvPr/>
        </p:nvSpPr>
        <p:spPr>
          <a:xfrm>
            <a:off x="1076426" y="102069"/>
            <a:ext cx="5245715" cy="462178"/>
          </a:xfrm>
          <a:prstGeom prst="homePlate">
            <a:avLst>
              <a:gd name="adj" fmla="val 50000"/>
            </a:avLst>
          </a:prstGeom>
          <a:solidFill>
            <a:schemeClr val="tx1">
              <a:lumMod val="50000"/>
              <a:lumOff val="50000"/>
            </a:schemeClr>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文本框 6">
            <a:extLst>
              <a:ext uri="{FF2B5EF4-FFF2-40B4-BE49-F238E27FC236}">
                <a16:creationId xmlns:a16="http://schemas.microsoft.com/office/drawing/2014/main" id="{489A5235-60A6-3349-AC7F-892E9B885692}"/>
              </a:ext>
            </a:extLst>
          </p:cNvPr>
          <p:cNvSpPr txBox="1"/>
          <p:nvPr/>
        </p:nvSpPr>
        <p:spPr>
          <a:xfrm>
            <a:off x="940964" y="564247"/>
            <a:ext cx="5656481" cy="646331"/>
          </a:xfrm>
          <a:prstGeom prst="rect">
            <a:avLst/>
          </a:prstGeom>
          <a:noFill/>
        </p:spPr>
        <p:txBody>
          <a:bodyPr wrap="square" rtlCol="0">
            <a:spAutoFit/>
          </a:bodyPr>
          <a:lstStyle/>
          <a:p>
            <a:r>
              <a:rPr kumimoji="1" lang="en-US" altLang="zh-CN" sz="1800" b="1" dirty="0"/>
              <a:t>__________________________________________</a:t>
            </a:r>
            <a:endParaRPr kumimoji="1" lang="zh-CN" altLang="en-US" sz="1800" b="1" dirty="0"/>
          </a:p>
          <a:p>
            <a:endParaRPr kumimoji="1" lang="zh-CN" altLang="en-US" sz="1800" b="1" dirty="0"/>
          </a:p>
        </p:txBody>
      </p:sp>
      <p:sp>
        <p:nvSpPr>
          <p:cNvPr id="10" name="Google Shape;60;p14">
            <a:extLst>
              <a:ext uri="{FF2B5EF4-FFF2-40B4-BE49-F238E27FC236}">
                <a16:creationId xmlns:a16="http://schemas.microsoft.com/office/drawing/2014/main" id="{B0E42DAC-601F-6647-A9A6-9DC4A52CBDC5}"/>
              </a:ext>
            </a:extLst>
          </p:cNvPr>
          <p:cNvSpPr txBox="1">
            <a:spLocks/>
          </p:cNvSpPr>
          <p:nvPr/>
        </p:nvSpPr>
        <p:spPr>
          <a:xfrm>
            <a:off x="1076426" y="0"/>
            <a:ext cx="5058902" cy="564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sz="3200" b="1" dirty="0">
                <a:solidFill>
                  <a:schemeClr val="bg1"/>
                </a:solidFill>
                <a:latin typeface="Raleway" panose="020B0003030101060003" pitchFamily="34" charset="0"/>
                <a:cs typeface="Times New Roman" panose="02020603050405020304" pitchFamily="18" charset="0"/>
              </a:rPr>
              <a:t>Artificial</a:t>
            </a:r>
            <a:r>
              <a:rPr lang="zh-CN" altLang="en-US" sz="3200" b="1" dirty="0">
                <a:solidFill>
                  <a:schemeClr val="bg1"/>
                </a:solidFill>
                <a:latin typeface="Raleway" panose="020B0003030101060003" pitchFamily="34" charset="0"/>
                <a:cs typeface="Times New Roman" panose="02020603050405020304" pitchFamily="18" charset="0"/>
              </a:rPr>
              <a:t> </a:t>
            </a:r>
            <a:r>
              <a:rPr lang="en-US" altLang="zh-CN" sz="3200" b="1" dirty="0">
                <a:solidFill>
                  <a:schemeClr val="bg1"/>
                </a:solidFill>
                <a:latin typeface="Raleway" panose="020B0003030101060003" pitchFamily="34" charset="0"/>
                <a:cs typeface="Times New Roman" panose="02020603050405020304" pitchFamily="18" charset="0"/>
              </a:rPr>
              <a:t>Neural</a:t>
            </a:r>
            <a:r>
              <a:rPr lang="zh-CN" altLang="en-US" sz="3200" b="1" dirty="0">
                <a:solidFill>
                  <a:schemeClr val="bg1"/>
                </a:solidFill>
                <a:latin typeface="Raleway" panose="020B0003030101060003" pitchFamily="34" charset="0"/>
                <a:cs typeface="Times New Roman" panose="02020603050405020304" pitchFamily="18" charset="0"/>
              </a:rPr>
              <a:t> </a:t>
            </a:r>
            <a:r>
              <a:rPr lang="en-US" altLang="zh-CN" sz="3200" b="1" dirty="0">
                <a:solidFill>
                  <a:schemeClr val="bg1"/>
                </a:solidFill>
                <a:latin typeface="Raleway" panose="020B0003030101060003" pitchFamily="34" charset="0"/>
                <a:cs typeface="Times New Roman" panose="02020603050405020304" pitchFamily="18" charset="0"/>
              </a:rPr>
              <a:t>Network</a:t>
            </a: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2" name="AutoShape 2">
            <a:extLst>
              <a:ext uri="{FF2B5EF4-FFF2-40B4-BE49-F238E27FC236}">
                <a16:creationId xmlns:a16="http://schemas.microsoft.com/office/drawing/2014/main" id="{148B310A-63F5-46F7-B81D-ABE9A5F5E2E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图片 4">
            <a:extLst>
              <a:ext uri="{FF2B5EF4-FFF2-40B4-BE49-F238E27FC236}">
                <a16:creationId xmlns:a16="http://schemas.microsoft.com/office/drawing/2014/main" id="{3E088566-26FE-4C37-9150-0145042351D2}"/>
              </a:ext>
            </a:extLst>
          </p:cNvPr>
          <p:cNvPicPr>
            <a:picLocks noChangeAspect="1"/>
          </p:cNvPicPr>
          <p:nvPr/>
        </p:nvPicPr>
        <p:blipFill>
          <a:blip r:embed="rId5"/>
          <a:stretch>
            <a:fillRect/>
          </a:stretch>
        </p:blipFill>
        <p:spPr>
          <a:xfrm>
            <a:off x="1204726" y="1128494"/>
            <a:ext cx="4267796" cy="3591426"/>
          </a:xfrm>
          <a:prstGeom prst="rect">
            <a:avLst/>
          </a:prstGeom>
        </p:spPr>
      </p:pic>
      <p:sp>
        <p:nvSpPr>
          <p:cNvPr id="11" name="文本框 10">
            <a:extLst>
              <a:ext uri="{FF2B5EF4-FFF2-40B4-BE49-F238E27FC236}">
                <a16:creationId xmlns:a16="http://schemas.microsoft.com/office/drawing/2014/main" id="{CF446F60-59A4-4293-A0AC-BA0459543ADF}"/>
              </a:ext>
            </a:extLst>
          </p:cNvPr>
          <p:cNvSpPr txBox="1"/>
          <p:nvPr/>
        </p:nvSpPr>
        <p:spPr>
          <a:xfrm>
            <a:off x="5847907" y="1538517"/>
            <a:ext cx="2839489" cy="2246769"/>
          </a:xfrm>
          <a:prstGeom prst="rect">
            <a:avLst/>
          </a:prstGeom>
          <a:noFill/>
        </p:spPr>
        <p:txBody>
          <a:bodyPr wrap="square" rtlCol="0">
            <a:spAutoFit/>
          </a:bodyPr>
          <a:lstStyle/>
          <a:p>
            <a:r>
              <a:rPr lang="en-US" dirty="0"/>
              <a:t>Since our threshold of judgement that one employ would leave is 0.7, our prediction correct rate is 67% less than those with lower threshold. But it does make sense and can help HR save effort and time. Overall, it is beneficial for management to assign resources in a rational way. </a:t>
            </a:r>
          </a:p>
        </p:txBody>
      </p:sp>
    </p:spTree>
    <p:extLst>
      <p:ext uri="{BB962C8B-B14F-4D97-AF65-F5344CB8AC3E}">
        <p14:creationId xmlns:p14="http://schemas.microsoft.com/office/powerpoint/2010/main" val="3805845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7"/>
        <p:cNvGrpSpPr/>
        <p:nvPr/>
      </p:nvGrpSpPr>
      <p:grpSpPr>
        <a:xfrm>
          <a:off x="0" y="0"/>
          <a:ext cx="0" cy="0"/>
          <a:chOff x="0" y="0"/>
          <a:chExt cx="0" cy="0"/>
        </a:xfrm>
      </p:grpSpPr>
      <p:pic>
        <p:nvPicPr>
          <p:cNvPr id="8" name="图片 7">
            <a:extLst>
              <a:ext uri="{FF2B5EF4-FFF2-40B4-BE49-F238E27FC236}">
                <a16:creationId xmlns:a16="http://schemas.microsoft.com/office/drawing/2014/main" id="{AC2FE171-7500-EF47-8DF5-369B21D1A75A}"/>
              </a:ext>
            </a:extLst>
          </p:cNvPr>
          <p:cNvPicPr>
            <a:picLocks noChangeAspect="1"/>
          </p:cNvPicPr>
          <p:nvPr/>
        </p:nvPicPr>
        <p:blipFill>
          <a:blip r:embed="rId4"/>
          <a:stretch>
            <a:fillRect/>
          </a:stretch>
        </p:blipFill>
        <p:spPr>
          <a:xfrm>
            <a:off x="7897329" y="0"/>
            <a:ext cx="1319018" cy="1296108"/>
          </a:xfrm>
          <a:prstGeom prst="rect">
            <a:avLst/>
          </a:prstGeom>
        </p:spPr>
      </p:pic>
      <p:sp>
        <p:nvSpPr>
          <p:cNvPr id="9" name="文本框 8">
            <a:extLst>
              <a:ext uri="{FF2B5EF4-FFF2-40B4-BE49-F238E27FC236}">
                <a16:creationId xmlns:a16="http://schemas.microsoft.com/office/drawing/2014/main" id="{6FDDAE8C-A317-404F-AF16-92D4888099A9}"/>
              </a:ext>
            </a:extLst>
          </p:cNvPr>
          <p:cNvSpPr txBox="1"/>
          <p:nvPr/>
        </p:nvSpPr>
        <p:spPr>
          <a:xfrm>
            <a:off x="8630328" y="-8320"/>
            <a:ext cx="493775" cy="461665"/>
          </a:xfrm>
          <a:prstGeom prst="rect">
            <a:avLst/>
          </a:prstGeom>
          <a:noFill/>
        </p:spPr>
        <p:txBody>
          <a:bodyPr wrap="square" rtlCol="0">
            <a:spAutoFit/>
          </a:bodyPr>
          <a:lstStyle/>
          <a:p>
            <a:r>
              <a:rPr kumimoji="1" lang="en-US" altLang="zh-CN" sz="2400" spc="-150" dirty="0">
                <a:solidFill>
                  <a:schemeClr val="bg1">
                    <a:lumMod val="65000"/>
                  </a:schemeClr>
                </a:solidFill>
                <a:effectLst>
                  <a:outerShdw blurRad="60007" dist="200025" dir="15000000" sy="30000" kx="-1800000" algn="bl" rotWithShape="0">
                    <a:prstClr val="black">
                      <a:alpha val="32000"/>
                    </a:prstClr>
                  </a:outerShdw>
                </a:effectLst>
              </a:rPr>
              <a:t>17</a:t>
            </a:r>
            <a:endParaRPr kumimoji="1" lang="zh-CN" altLang="en-US" sz="2400" spc="-150" dirty="0">
              <a:solidFill>
                <a:schemeClr val="bg1">
                  <a:lumMod val="65000"/>
                </a:schemeClr>
              </a:solidFill>
              <a:effectLst>
                <a:outerShdw blurRad="60007" dist="200025" dir="15000000" sy="30000" kx="-1800000" algn="bl" rotWithShape="0">
                  <a:prstClr val="black">
                    <a:alpha val="32000"/>
                  </a:prstClr>
                </a:outerShdw>
              </a:effectLst>
            </a:endParaRPr>
          </a:p>
        </p:txBody>
      </p:sp>
      <p:sp>
        <p:nvSpPr>
          <p:cNvPr id="6" name="Google Shape;159;p18">
            <a:extLst>
              <a:ext uri="{FF2B5EF4-FFF2-40B4-BE49-F238E27FC236}">
                <a16:creationId xmlns:a16="http://schemas.microsoft.com/office/drawing/2014/main" id="{D6AE0D15-3287-CE42-A8C4-75322F714395}"/>
              </a:ext>
            </a:extLst>
          </p:cNvPr>
          <p:cNvSpPr/>
          <p:nvPr/>
        </p:nvSpPr>
        <p:spPr>
          <a:xfrm>
            <a:off x="1076426" y="102069"/>
            <a:ext cx="5245715" cy="462178"/>
          </a:xfrm>
          <a:prstGeom prst="homePlate">
            <a:avLst>
              <a:gd name="adj" fmla="val 50000"/>
            </a:avLst>
          </a:prstGeom>
          <a:solidFill>
            <a:schemeClr val="tx1">
              <a:lumMod val="50000"/>
              <a:lumOff val="50000"/>
            </a:schemeClr>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文本框 6">
            <a:extLst>
              <a:ext uri="{FF2B5EF4-FFF2-40B4-BE49-F238E27FC236}">
                <a16:creationId xmlns:a16="http://schemas.microsoft.com/office/drawing/2014/main" id="{489A5235-60A6-3349-AC7F-892E9B885692}"/>
              </a:ext>
            </a:extLst>
          </p:cNvPr>
          <p:cNvSpPr txBox="1"/>
          <p:nvPr/>
        </p:nvSpPr>
        <p:spPr>
          <a:xfrm>
            <a:off x="940964" y="564247"/>
            <a:ext cx="5656481" cy="646331"/>
          </a:xfrm>
          <a:prstGeom prst="rect">
            <a:avLst/>
          </a:prstGeom>
          <a:noFill/>
        </p:spPr>
        <p:txBody>
          <a:bodyPr wrap="square" rtlCol="0">
            <a:spAutoFit/>
          </a:bodyPr>
          <a:lstStyle/>
          <a:p>
            <a:r>
              <a:rPr kumimoji="1" lang="en-US" altLang="zh-CN" sz="1800" b="1" dirty="0"/>
              <a:t>__________________________________________</a:t>
            </a:r>
            <a:endParaRPr kumimoji="1" lang="zh-CN" altLang="en-US" sz="1800" b="1" dirty="0"/>
          </a:p>
          <a:p>
            <a:endParaRPr kumimoji="1" lang="zh-CN" altLang="en-US" sz="1800" b="1" dirty="0"/>
          </a:p>
        </p:txBody>
      </p:sp>
      <p:sp>
        <p:nvSpPr>
          <p:cNvPr id="10" name="Google Shape;60;p14">
            <a:extLst>
              <a:ext uri="{FF2B5EF4-FFF2-40B4-BE49-F238E27FC236}">
                <a16:creationId xmlns:a16="http://schemas.microsoft.com/office/drawing/2014/main" id="{B0E42DAC-601F-6647-A9A6-9DC4A52CBDC5}"/>
              </a:ext>
            </a:extLst>
          </p:cNvPr>
          <p:cNvSpPr txBox="1">
            <a:spLocks/>
          </p:cNvSpPr>
          <p:nvPr/>
        </p:nvSpPr>
        <p:spPr>
          <a:xfrm>
            <a:off x="1076426" y="0"/>
            <a:ext cx="5058902" cy="564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200" b="1" dirty="0">
                <a:solidFill>
                  <a:schemeClr val="bg1"/>
                </a:solidFill>
                <a:latin typeface="Times New Roman" panose="02020603050405020304" pitchFamily="18" charset="0"/>
                <a:cs typeface="Times New Roman" panose="02020603050405020304" pitchFamily="18" charset="0"/>
              </a:rPr>
              <a:t>Support Vector Machine</a:t>
            </a:r>
          </a:p>
        </p:txBody>
      </p:sp>
      <p:sp>
        <p:nvSpPr>
          <p:cNvPr id="2" name="AutoShape 2">
            <a:extLst>
              <a:ext uri="{FF2B5EF4-FFF2-40B4-BE49-F238E27FC236}">
                <a16:creationId xmlns:a16="http://schemas.microsoft.com/office/drawing/2014/main" id="{148B310A-63F5-46F7-B81D-ABE9A5F5E2E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图片 3">
            <a:extLst>
              <a:ext uri="{FF2B5EF4-FFF2-40B4-BE49-F238E27FC236}">
                <a16:creationId xmlns:a16="http://schemas.microsoft.com/office/drawing/2014/main" id="{EA085CF6-2E3E-4F3E-BD88-E445E601626C}"/>
              </a:ext>
            </a:extLst>
          </p:cNvPr>
          <p:cNvPicPr>
            <a:picLocks noChangeAspect="1"/>
          </p:cNvPicPr>
          <p:nvPr/>
        </p:nvPicPr>
        <p:blipFill>
          <a:blip r:embed="rId5"/>
          <a:stretch>
            <a:fillRect/>
          </a:stretch>
        </p:blipFill>
        <p:spPr>
          <a:xfrm>
            <a:off x="145489" y="1026425"/>
            <a:ext cx="5989839" cy="3307367"/>
          </a:xfrm>
          <a:prstGeom prst="rect">
            <a:avLst/>
          </a:prstGeom>
        </p:spPr>
      </p:pic>
      <p:pic>
        <p:nvPicPr>
          <p:cNvPr id="5" name="图片 4" descr="手机屏幕截图&#10;&#10;描述已自动生成">
            <a:extLst>
              <a:ext uri="{FF2B5EF4-FFF2-40B4-BE49-F238E27FC236}">
                <a16:creationId xmlns:a16="http://schemas.microsoft.com/office/drawing/2014/main" id="{C1CB9191-660C-4C34-9439-370F047522CE}"/>
              </a:ext>
            </a:extLst>
          </p:cNvPr>
          <p:cNvPicPr>
            <a:picLocks noChangeAspect="1"/>
          </p:cNvPicPr>
          <p:nvPr/>
        </p:nvPicPr>
        <p:blipFill>
          <a:blip r:embed="rId6"/>
          <a:stretch>
            <a:fillRect/>
          </a:stretch>
        </p:blipFill>
        <p:spPr>
          <a:xfrm>
            <a:off x="4724400" y="2680107"/>
            <a:ext cx="4274111" cy="2363131"/>
          </a:xfrm>
          <a:prstGeom prst="rect">
            <a:avLst/>
          </a:prstGeom>
        </p:spPr>
      </p:pic>
    </p:spTree>
    <p:extLst>
      <p:ext uri="{BB962C8B-B14F-4D97-AF65-F5344CB8AC3E}">
        <p14:creationId xmlns:p14="http://schemas.microsoft.com/office/powerpoint/2010/main" val="1216063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7"/>
        <p:cNvGrpSpPr/>
        <p:nvPr/>
      </p:nvGrpSpPr>
      <p:grpSpPr>
        <a:xfrm>
          <a:off x="0" y="0"/>
          <a:ext cx="0" cy="0"/>
          <a:chOff x="0" y="0"/>
          <a:chExt cx="0" cy="0"/>
        </a:xfrm>
      </p:grpSpPr>
      <p:pic>
        <p:nvPicPr>
          <p:cNvPr id="8" name="图片 7">
            <a:extLst>
              <a:ext uri="{FF2B5EF4-FFF2-40B4-BE49-F238E27FC236}">
                <a16:creationId xmlns:a16="http://schemas.microsoft.com/office/drawing/2014/main" id="{AC2FE171-7500-EF47-8DF5-369B21D1A75A}"/>
              </a:ext>
            </a:extLst>
          </p:cNvPr>
          <p:cNvPicPr>
            <a:picLocks noChangeAspect="1"/>
          </p:cNvPicPr>
          <p:nvPr/>
        </p:nvPicPr>
        <p:blipFill>
          <a:blip r:embed="rId4"/>
          <a:stretch>
            <a:fillRect/>
          </a:stretch>
        </p:blipFill>
        <p:spPr>
          <a:xfrm>
            <a:off x="7897329" y="0"/>
            <a:ext cx="1319018" cy="1296108"/>
          </a:xfrm>
          <a:prstGeom prst="rect">
            <a:avLst/>
          </a:prstGeom>
        </p:spPr>
      </p:pic>
      <p:sp>
        <p:nvSpPr>
          <p:cNvPr id="9" name="文本框 8">
            <a:extLst>
              <a:ext uri="{FF2B5EF4-FFF2-40B4-BE49-F238E27FC236}">
                <a16:creationId xmlns:a16="http://schemas.microsoft.com/office/drawing/2014/main" id="{6FDDAE8C-A317-404F-AF16-92D4888099A9}"/>
              </a:ext>
            </a:extLst>
          </p:cNvPr>
          <p:cNvSpPr txBox="1"/>
          <p:nvPr/>
        </p:nvSpPr>
        <p:spPr>
          <a:xfrm>
            <a:off x="8630328" y="-8320"/>
            <a:ext cx="493775" cy="461665"/>
          </a:xfrm>
          <a:prstGeom prst="rect">
            <a:avLst/>
          </a:prstGeom>
          <a:noFill/>
        </p:spPr>
        <p:txBody>
          <a:bodyPr wrap="square" rtlCol="0">
            <a:spAutoFit/>
          </a:bodyPr>
          <a:lstStyle/>
          <a:p>
            <a:r>
              <a:rPr kumimoji="1" lang="en-US" altLang="zh-CN" sz="2400" spc="-150" dirty="0">
                <a:solidFill>
                  <a:schemeClr val="bg1">
                    <a:lumMod val="65000"/>
                  </a:schemeClr>
                </a:solidFill>
                <a:effectLst>
                  <a:outerShdw blurRad="60007" dist="200025" dir="15000000" sy="30000" kx="-1800000" algn="bl" rotWithShape="0">
                    <a:prstClr val="black">
                      <a:alpha val="32000"/>
                    </a:prstClr>
                  </a:outerShdw>
                </a:effectLst>
              </a:rPr>
              <a:t>18</a:t>
            </a:r>
            <a:endParaRPr kumimoji="1" lang="zh-CN" altLang="en-US" sz="2400" spc="-150" dirty="0">
              <a:solidFill>
                <a:schemeClr val="bg1">
                  <a:lumMod val="65000"/>
                </a:schemeClr>
              </a:solidFill>
              <a:effectLst>
                <a:outerShdw blurRad="60007" dist="200025" dir="15000000" sy="30000" kx="-1800000" algn="bl" rotWithShape="0">
                  <a:prstClr val="black">
                    <a:alpha val="32000"/>
                  </a:prstClr>
                </a:outerShdw>
              </a:effectLst>
            </a:endParaRPr>
          </a:p>
        </p:txBody>
      </p:sp>
      <p:sp>
        <p:nvSpPr>
          <p:cNvPr id="6" name="Google Shape;159;p18">
            <a:extLst>
              <a:ext uri="{FF2B5EF4-FFF2-40B4-BE49-F238E27FC236}">
                <a16:creationId xmlns:a16="http://schemas.microsoft.com/office/drawing/2014/main" id="{D6AE0D15-3287-CE42-A8C4-75322F714395}"/>
              </a:ext>
            </a:extLst>
          </p:cNvPr>
          <p:cNvSpPr/>
          <p:nvPr/>
        </p:nvSpPr>
        <p:spPr>
          <a:xfrm>
            <a:off x="1076426" y="102069"/>
            <a:ext cx="5245715" cy="462178"/>
          </a:xfrm>
          <a:prstGeom prst="homePlate">
            <a:avLst>
              <a:gd name="adj" fmla="val 50000"/>
            </a:avLst>
          </a:prstGeom>
          <a:solidFill>
            <a:schemeClr val="tx1">
              <a:lumMod val="50000"/>
              <a:lumOff val="50000"/>
            </a:schemeClr>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文本框 6">
            <a:extLst>
              <a:ext uri="{FF2B5EF4-FFF2-40B4-BE49-F238E27FC236}">
                <a16:creationId xmlns:a16="http://schemas.microsoft.com/office/drawing/2014/main" id="{489A5235-60A6-3349-AC7F-892E9B885692}"/>
              </a:ext>
            </a:extLst>
          </p:cNvPr>
          <p:cNvSpPr txBox="1"/>
          <p:nvPr/>
        </p:nvSpPr>
        <p:spPr>
          <a:xfrm>
            <a:off x="940964" y="564247"/>
            <a:ext cx="5656481" cy="646331"/>
          </a:xfrm>
          <a:prstGeom prst="rect">
            <a:avLst/>
          </a:prstGeom>
          <a:noFill/>
        </p:spPr>
        <p:txBody>
          <a:bodyPr wrap="square" rtlCol="0">
            <a:spAutoFit/>
          </a:bodyPr>
          <a:lstStyle/>
          <a:p>
            <a:r>
              <a:rPr kumimoji="1" lang="en-US" altLang="zh-CN" sz="1800" b="1" dirty="0"/>
              <a:t>__________________________________________</a:t>
            </a:r>
            <a:endParaRPr kumimoji="1" lang="zh-CN" altLang="en-US" sz="1800" b="1" dirty="0"/>
          </a:p>
          <a:p>
            <a:endParaRPr kumimoji="1" lang="zh-CN" altLang="en-US" sz="1800" b="1" dirty="0"/>
          </a:p>
        </p:txBody>
      </p:sp>
      <p:sp>
        <p:nvSpPr>
          <p:cNvPr id="10" name="Google Shape;60;p14">
            <a:extLst>
              <a:ext uri="{FF2B5EF4-FFF2-40B4-BE49-F238E27FC236}">
                <a16:creationId xmlns:a16="http://schemas.microsoft.com/office/drawing/2014/main" id="{B0E42DAC-601F-6647-A9A6-9DC4A52CBDC5}"/>
              </a:ext>
            </a:extLst>
          </p:cNvPr>
          <p:cNvSpPr txBox="1">
            <a:spLocks/>
          </p:cNvSpPr>
          <p:nvPr/>
        </p:nvSpPr>
        <p:spPr>
          <a:xfrm>
            <a:off x="1076426" y="0"/>
            <a:ext cx="5058902" cy="564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200" b="1" dirty="0">
                <a:solidFill>
                  <a:schemeClr val="bg1"/>
                </a:solidFill>
                <a:latin typeface="Times New Roman" panose="02020603050405020304" pitchFamily="18" charset="0"/>
                <a:cs typeface="Times New Roman" panose="02020603050405020304" pitchFamily="18" charset="0"/>
              </a:rPr>
              <a:t>Support Vector Machine</a:t>
            </a:r>
          </a:p>
        </p:txBody>
      </p:sp>
      <p:sp>
        <p:nvSpPr>
          <p:cNvPr id="2" name="AutoShape 2">
            <a:extLst>
              <a:ext uri="{FF2B5EF4-FFF2-40B4-BE49-F238E27FC236}">
                <a16:creationId xmlns:a16="http://schemas.microsoft.com/office/drawing/2014/main" id="{148B310A-63F5-46F7-B81D-ABE9A5F5E2E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图片 10" descr="图片包含 飞行, 游戏机, 大, 一群&#10;&#10;描述已自动生成">
            <a:extLst>
              <a:ext uri="{FF2B5EF4-FFF2-40B4-BE49-F238E27FC236}">
                <a16:creationId xmlns:a16="http://schemas.microsoft.com/office/drawing/2014/main" id="{B0B3C7AB-252F-43A3-ADCD-A06704868A53}"/>
              </a:ext>
            </a:extLst>
          </p:cNvPr>
          <p:cNvPicPr>
            <a:picLocks noChangeAspect="1"/>
          </p:cNvPicPr>
          <p:nvPr/>
        </p:nvPicPr>
        <p:blipFill>
          <a:blip r:embed="rId5"/>
          <a:stretch>
            <a:fillRect/>
          </a:stretch>
        </p:blipFill>
        <p:spPr>
          <a:xfrm>
            <a:off x="5900736" y="820656"/>
            <a:ext cx="3243263" cy="2169729"/>
          </a:xfrm>
          <a:prstGeom prst="rect">
            <a:avLst/>
          </a:prstGeom>
        </p:spPr>
      </p:pic>
      <p:pic>
        <p:nvPicPr>
          <p:cNvPr id="13" name="图片 12" descr="电脑萤幕画面&#10;&#10;描述已自动生成">
            <a:extLst>
              <a:ext uri="{FF2B5EF4-FFF2-40B4-BE49-F238E27FC236}">
                <a16:creationId xmlns:a16="http://schemas.microsoft.com/office/drawing/2014/main" id="{05AD968C-5156-4873-9C4D-42A580F0D773}"/>
              </a:ext>
            </a:extLst>
          </p:cNvPr>
          <p:cNvPicPr>
            <a:picLocks noChangeAspect="1"/>
          </p:cNvPicPr>
          <p:nvPr/>
        </p:nvPicPr>
        <p:blipFill>
          <a:blip r:embed="rId6"/>
          <a:stretch>
            <a:fillRect/>
          </a:stretch>
        </p:blipFill>
        <p:spPr>
          <a:xfrm>
            <a:off x="5900738" y="2990386"/>
            <a:ext cx="3243262" cy="2153113"/>
          </a:xfrm>
          <a:prstGeom prst="rect">
            <a:avLst/>
          </a:prstGeom>
        </p:spPr>
      </p:pic>
      <p:pic>
        <p:nvPicPr>
          <p:cNvPr id="15" name="图片 14" descr="手机屏幕截图&#10;&#10;描述已自动生成">
            <a:extLst>
              <a:ext uri="{FF2B5EF4-FFF2-40B4-BE49-F238E27FC236}">
                <a16:creationId xmlns:a16="http://schemas.microsoft.com/office/drawing/2014/main" id="{7FE6DD06-4F70-4D53-AF85-A6DB57DA5B84}"/>
              </a:ext>
            </a:extLst>
          </p:cNvPr>
          <p:cNvPicPr>
            <a:picLocks noChangeAspect="1"/>
          </p:cNvPicPr>
          <p:nvPr/>
        </p:nvPicPr>
        <p:blipFill>
          <a:blip r:embed="rId7"/>
          <a:stretch>
            <a:fillRect/>
          </a:stretch>
        </p:blipFill>
        <p:spPr>
          <a:xfrm>
            <a:off x="0" y="1461690"/>
            <a:ext cx="5912587" cy="2220119"/>
          </a:xfrm>
          <a:prstGeom prst="rect">
            <a:avLst/>
          </a:prstGeom>
        </p:spPr>
      </p:pic>
      <p:sp>
        <p:nvSpPr>
          <p:cNvPr id="17" name="文本框 16">
            <a:extLst>
              <a:ext uri="{FF2B5EF4-FFF2-40B4-BE49-F238E27FC236}">
                <a16:creationId xmlns:a16="http://schemas.microsoft.com/office/drawing/2014/main" id="{A7EEABD7-B35B-483E-83F8-0B9DC1A5BDA7}"/>
              </a:ext>
            </a:extLst>
          </p:cNvPr>
          <p:cNvSpPr txBox="1"/>
          <p:nvPr/>
        </p:nvSpPr>
        <p:spPr>
          <a:xfrm>
            <a:off x="457201" y="4412155"/>
            <a:ext cx="4986337" cy="577081"/>
          </a:xfrm>
          <a:prstGeom prst="rect">
            <a:avLst/>
          </a:prstGeom>
          <a:noFill/>
        </p:spPr>
        <p:txBody>
          <a:bodyPr wrap="square">
            <a:spAutoFit/>
          </a:bodyPr>
          <a:lstStyle/>
          <a:p>
            <a:pPr marL="171450" indent="-171450">
              <a:buFont typeface="Arial" panose="020B0604020202020204" pitchFamily="34" charset="0"/>
              <a:buChar char="•"/>
            </a:pPr>
            <a:r>
              <a:rPr lang="en-US" sz="1050" dirty="0"/>
              <a:t>Graph-left is code for descripting plots</a:t>
            </a:r>
          </a:p>
          <a:p>
            <a:pPr marL="171450" indent="-171450">
              <a:buFont typeface="Arial" panose="020B0604020202020204" pitchFamily="34" charset="0"/>
              <a:buChar char="•"/>
            </a:pPr>
            <a:r>
              <a:rPr lang="en-US" sz="1050" dirty="0"/>
              <a:t>Graph-right-top is the Scatter Dataset Plot</a:t>
            </a:r>
          </a:p>
          <a:p>
            <a:pPr marL="171450" indent="-171450">
              <a:buFont typeface="Arial" panose="020B0604020202020204" pitchFamily="34" charset="0"/>
              <a:buChar char="•"/>
            </a:pPr>
            <a:r>
              <a:rPr lang="en-US" sz="1050" dirty="0"/>
              <a:t>Graph-right-bottom is right-top graph added support vector and dividing line</a:t>
            </a:r>
          </a:p>
        </p:txBody>
      </p:sp>
    </p:spTree>
    <p:extLst>
      <p:ext uri="{BB962C8B-B14F-4D97-AF65-F5344CB8AC3E}">
        <p14:creationId xmlns:p14="http://schemas.microsoft.com/office/powerpoint/2010/main" val="1951580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3"/>
        <p:cNvGrpSpPr/>
        <p:nvPr/>
      </p:nvGrpSpPr>
      <p:grpSpPr>
        <a:xfrm>
          <a:off x="0" y="0"/>
          <a:ext cx="0" cy="0"/>
          <a:chOff x="0" y="0"/>
          <a:chExt cx="0" cy="0"/>
        </a:xfrm>
      </p:grpSpPr>
      <p:sp>
        <p:nvSpPr>
          <p:cNvPr id="115" name="Google Shape;115;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lang="en-US" dirty="0"/>
          </a:p>
          <a:p>
            <a:pPr marL="0" lvl="0" indent="0" algn="l" rtl="0">
              <a:spcBef>
                <a:spcPts val="0"/>
              </a:spcBef>
              <a:spcAft>
                <a:spcPts val="1600"/>
              </a:spcAft>
              <a:buNone/>
            </a:pPr>
            <a:endParaRPr dirty="0"/>
          </a:p>
        </p:txBody>
      </p:sp>
      <p:pic>
        <p:nvPicPr>
          <p:cNvPr id="3" name="图片 2">
            <a:extLst>
              <a:ext uri="{FF2B5EF4-FFF2-40B4-BE49-F238E27FC236}">
                <a16:creationId xmlns:a16="http://schemas.microsoft.com/office/drawing/2014/main" id="{92A2D9F7-2732-4858-9696-AEC30D732A2C}"/>
              </a:ext>
            </a:extLst>
          </p:cNvPr>
          <p:cNvPicPr>
            <a:picLocks noChangeAspect="1"/>
          </p:cNvPicPr>
          <p:nvPr/>
        </p:nvPicPr>
        <p:blipFill>
          <a:blip r:embed="rId4"/>
          <a:stretch>
            <a:fillRect/>
          </a:stretch>
        </p:blipFill>
        <p:spPr>
          <a:xfrm>
            <a:off x="311700" y="1276234"/>
            <a:ext cx="6307599" cy="3045287"/>
          </a:xfrm>
          <a:prstGeom prst="rect">
            <a:avLst/>
          </a:prstGeom>
        </p:spPr>
      </p:pic>
      <p:pic>
        <p:nvPicPr>
          <p:cNvPr id="5" name="图片 4">
            <a:extLst>
              <a:ext uri="{FF2B5EF4-FFF2-40B4-BE49-F238E27FC236}">
                <a16:creationId xmlns:a16="http://schemas.microsoft.com/office/drawing/2014/main" id="{27CF61D0-FF92-2340-9027-273BA0AEE89B}"/>
              </a:ext>
            </a:extLst>
          </p:cNvPr>
          <p:cNvPicPr>
            <a:picLocks noChangeAspect="1"/>
          </p:cNvPicPr>
          <p:nvPr/>
        </p:nvPicPr>
        <p:blipFill>
          <a:blip r:embed="rId5"/>
          <a:stretch>
            <a:fillRect/>
          </a:stretch>
        </p:blipFill>
        <p:spPr>
          <a:xfrm>
            <a:off x="7897329" y="0"/>
            <a:ext cx="1319018" cy="1296108"/>
          </a:xfrm>
          <a:prstGeom prst="rect">
            <a:avLst/>
          </a:prstGeom>
        </p:spPr>
      </p:pic>
      <p:sp>
        <p:nvSpPr>
          <p:cNvPr id="6" name="文本框 5">
            <a:extLst>
              <a:ext uri="{FF2B5EF4-FFF2-40B4-BE49-F238E27FC236}">
                <a16:creationId xmlns:a16="http://schemas.microsoft.com/office/drawing/2014/main" id="{59847845-604F-7940-9435-CA767616A1C7}"/>
              </a:ext>
            </a:extLst>
          </p:cNvPr>
          <p:cNvSpPr txBox="1"/>
          <p:nvPr/>
        </p:nvSpPr>
        <p:spPr>
          <a:xfrm>
            <a:off x="8630328" y="-8320"/>
            <a:ext cx="493775" cy="461665"/>
          </a:xfrm>
          <a:prstGeom prst="rect">
            <a:avLst/>
          </a:prstGeom>
          <a:noFill/>
        </p:spPr>
        <p:txBody>
          <a:bodyPr wrap="square" rtlCol="0">
            <a:spAutoFit/>
          </a:bodyPr>
          <a:lstStyle/>
          <a:p>
            <a:r>
              <a:rPr kumimoji="1" lang="en-US" altLang="zh-CN" sz="2400" spc="-150" dirty="0">
                <a:solidFill>
                  <a:schemeClr val="bg1">
                    <a:lumMod val="65000"/>
                  </a:schemeClr>
                </a:solidFill>
                <a:effectLst>
                  <a:outerShdw blurRad="60007" dist="200025" dir="15000000" sy="30000" kx="-1800000" algn="bl" rotWithShape="0">
                    <a:prstClr val="black">
                      <a:alpha val="32000"/>
                    </a:prstClr>
                  </a:outerShdw>
                </a:effectLst>
              </a:rPr>
              <a:t>19</a:t>
            </a:r>
          </a:p>
        </p:txBody>
      </p:sp>
      <p:sp>
        <p:nvSpPr>
          <p:cNvPr id="12" name="Google Shape;159;p18">
            <a:extLst>
              <a:ext uri="{FF2B5EF4-FFF2-40B4-BE49-F238E27FC236}">
                <a16:creationId xmlns:a16="http://schemas.microsoft.com/office/drawing/2014/main" id="{F8184846-C4A9-4846-9895-5BCAAC9AB371}"/>
              </a:ext>
            </a:extLst>
          </p:cNvPr>
          <p:cNvSpPr/>
          <p:nvPr/>
        </p:nvSpPr>
        <p:spPr>
          <a:xfrm>
            <a:off x="1066595" y="114926"/>
            <a:ext cx="3603728" cy="462178"/>
          </a:xfrm>
          <a:prstGeom prst="homePlate">
            <a:avLst>
              <a:gd name="adj" fmla="val 50000"/>
            </a:avLst>
          </a:prstGeom>
          <a:solidFill>
            <a:schemeClr val="tx1">
              <a:lumMod val="50000"/>
              <a:lumOff val="50000"/>
            </a:schemeClr>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文本框 12">
            <a:extLst>
              <a:ext uri="{FF2B5EF4-FFF2-40B4-BE49-F238E27FC236}">
                <a16:creationId xmlns:a16="http://schemas.microsoft.com/office/drawing/2014/main" id="{1F0E631D-58C1-4B45-A1A7-F3451EE8495D}"/>
              </a:ext>
            </a:extLst>
          </p:cNvPr>
          <p:cNvSpPr txBox="1"/>
          <p:nvPr/>
        </p:nvSpPr>
        <p:spPr>
          <a:xfrm>
            <a:off x="931133" y="577104"/>
            <a:ext cx="3916170" cy="369332"/>
          </a:xfrm>
          <a:prstGeom prst="rect">
            <a:avLst/>
          </a:prstGeom>
          <a:noFill/>
        </p:spPr>
        <p:txBody>
          <a:bodyPr wrap="square" rtlCol="0">
            <a:spAutoFit/>
          </a:bodyPr>
          <a:lstStyle/>
          <a:p>
            <a:r>
              <a:rPr kumimoji="1" lang="en-US" altLang="zh-CN" sz="1800" b="1" dirty="0"/>
              <a:t>_____________________________</a:t>
            </a:r>
            <a:endParaRPr kumimoji="1" lang="zh-CN" altLang="en-US" sz="1800" b="1" dirty="0"/>
          </a:p>
        </p:txBody>
      </p:sp>
      <p:sp>
        <p:nvSpPr>
          <p:cNvPr id="14" name="Google Shape;60;p14">
            <a:extLst>
              <a:ext uri="{FF2B5EF4-FFF2-40B4-BE49-F238E27FC236}">
                <a16:creationId xmlns:a16="http://schemas.microsoft.com/office/drawing/2014/main" id="{432B8E44-9685-B749-BE8A-A43AA0993E95}"/>
              </a:ext>
            </a:extLst>
          </p:cNvPr>
          <p:cNvSpPr txBox="1">
            <a:spLocks/>
          </p:cNvSpPr>
          <p:nvPr/>
        </p:nvSpPr>
        <p:spPr>
          <a:xfrm>
            <a:off x="1066595" y="12857"/>
            <a:ext cx="3382998" cy="564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sz="3200" b="1" dirty="0">
                <a:solidFill>
                  <a:schemeClr val="bg1"/>
                </a:solidFill>
                <a:latin typeface="Raleway" panose="020B0003030101060003" pitchFamily="34" charset="0"/>
                <a:cs typeface="Times New Roman" panose="02020603050405020304" pitchFamily="18" charset="0"/>
              </a:rPr>
              <a:t>Random</a:t>
            </a:r>
            <a:r>
              <a:rPr lang="zh-CN" altLang="en-US" sz="3200" b="1" dirty="0">
                <a:solidFill>
                  <a:schemeClr val="bg1"/>
                </a:solidFill>
                <a:latin typeface="Raleway" panose="020B0003030101060003" pitchFamily="34" charset="0"/>
                <a:cs typeface="Times New Roman" panose="02020603050405020304" pitchFamily="18" charset="0"/>
              </a:rPr>
              <a:t> </a:t>
            </a:r>
            <a:r>
              <a:rPr lang="en-US" altLang="zh-CN" sz="3200" b="1" dirty="0">
                <a:solidFill>
                  <a:schemeClr val="bg1"/>
                </a:solidFill>
                <a:latin typeface="Raleway" panose="020B0003030101060003" pitchFamily="34" charset="0"/>
                <a:cs typeface="Times New Roman" panose="02020603050405020304" pitchFamily="18" charset="0"/>
              </a:rPr>
              <a:t>Forest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Box 10"/>
          <p:cNvSpPr txBox="1"/>
          <p:nvPr/>
        </p:nvSpPr>
        <p:spPr>
          <a:xfrm>
            <a:off x="3090672" y="412097"/>
            <a:ext cx="4985660" cy="1446550"/>
          </a:xfrm>
          <a:prstGeom prst="rect">
            <a:avLst/>
          </a:prstGeom>
          <a:noFill/>
        </p:spPr>
        <p:txBody>
          <a:bodyPr wrap="none" rtlCol="0">
            <a:spAutoFit/>
          </a:bodyPr>
          <a:lstStyle/>
          <a:p>
            <a:r>
              <a:rPr lang="en" sz="4400" dirty="0">
                <a:latin typeface="Times New Roman" panose="02020603050405020304" pitchFamily="18" charset="0"/>
                <a:cs typeface="Times New Roman" panose="02020603050405020304" pitchFamily="18" charset="0"/>
              </a:rPr>
              <a:t>IBM Company </a:t>
            </a:r>
          </a:p>
          <a:p>
            <a:r>
              <a:rPr lang="en" sz="4400" dirty="0">
                <a:latin typeface="Times New Roman" panose="02020603050405020304" pitchFamily="18" charset="0"/>
                <a:cs typeface="Times New Roman" panose="02020603050405020304" pitchFamily="18" charset="0"/>
              </a:rPr>
              <a:t>Attribution Analysis</a:t>
            </a:r>
            <a:endParaRPr lang="id-ID" sz="405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E2749792-BA5B-CD4E-A56E-B95F2147B125}"/>
              </a:ext>
            </a:extLst>
          </p:cNvPr>
          <p:cNvSpPr/>
          <p:nvPr/>
        </p:nvSpPr>
        <p:spPr>
          <a:xfrm>
            <a:off x="3090672" y="2495301"/>
            <a:ext cx="5715000" cy="1384995"/>
          </a:xfrm>
          <a:prstGeom prst="rect">
            <a:avLst/>
          </a:prstGeom>
        </p:spPr>
        <p:txBody>
          <a:bodyPr wrap="square">
            <a:spAutoFit/>
          </a:bodyPr>
          <a:lstStyle/>
          <a:p>
            <a:r>
              <a:rPr lang="en-US" altLang="zh-CN" sz="2800" dirty="0">
                <a:latin typeface="Times New Roman" charset="0"/>
                <a:ea typeface="Times New Roman" charset="0"/>
                <a:cs typeface="Times New Roman" charset="0"/>
              </a:rPr>
              <a:t>CS 513</a:t>
            </a:r>
          </a:p>
          <a:p>
            <a:endParaRPr lang="en-US" altLang="zh-CN" sz="2800" dirty="0">
              <a:latin typeface="Times New Roman" charset="0"/>
              <a:ea typeface="Times New Roman" charset="0"/>
              <a:cs typeface="Times New Roman" charset="0"/>
            </a:endParaRPr>
          </a:p>
          <a:p>
            <a:r>
              <a:rPr lang="en-US" altLang="zh-CN" sz="2800" dirty="0">
                <a:latin typeface="Times New Roman" charset="0"/>
                <a:ea typeface="Times New Roman" charset="0"/>
                <a:cs typeface="Times New Roman" charset="0"/>
              </a:rPr>
              <a:t>Knowledge Discovery &amp; Data Mining</a:t>
            </a:r>
          </a:p>
        </p:txBody>
      </p:sp>
      <p:sp>
        <p:nvSpPr>
          <p:cNvPr id="6" name="文本框 5">
            <a:extLst>
              <a:ext uri="{FF2B5EF4-FFF2-40B4-BE49-F238E27FC236}">
                <a16:creationId xmlns:a16="http://schemas.microsoft.com/office/drawing/2014/main" id="{97366238-E9C4-C343-A803-A9BFB51A4DEA}"/>
              </a:ext>
            </a:extLst>
          </p:cNvPr>
          <p:cNvSpPr txBox="1"/>
          <p:nvPr/>
        </p:nvSpPr>
        <p:spPr>
          <a:xfrm>
            <a:off x="3090672" y="1755648"/>
            <a:ext cx="5715000" cy="369332"/>
          </a:xfrm>
          <a:prstGeom prst="rect">
            <a:avLst/>
          </a:prstGeom>
          <a:noFill/>
        </p:spPr>
        <p:txBody>
          <a:bodyPr wrap="square" rtlCol="0">
            <a:spAutoFit/>
          </a:bodyPr>
          <a:lstStyle/>
          <a:p>
            <a:r>
              <a:rPr kumimoji="1" lang="en-US" altLang="zh-CN" sz="1800" b="1" dirty="0"/>
              <a:t>___________________________________________</a:t>
            </a:r>
            <a:endParaRPr kumimoji="1" lang="zh-CN" altLang="en-US" sz="1800" b="1" dirty="0"/>
          </a:p>
        </p:txBody>
      </p:sp>
    </p:spTree>
    <p:extLst>
      <p:ext uri="{BB962C8B-B14F-4D97-AF65-F5344CB8AC3E}">
        <p14:creationId xmlns:p14="http://schemas.microsoft.com/office/powerpoint/2010/main" val="12860662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3"/>
        <p:cNvGrpSpPr/>
        <p:nvPr/>
      </p:nvGrpSpPr>
      <p:grpSpPr>
        <a:xfrm>
          <a:off x="0" y="0"/>
          <a:ext cx="0" cy="0"/>
          <a:chOff x="0" y="0"/>
          <a:chExt cx="0" cy="0"/>
        </a:xfrm>
      </p:grpSpPr>
      <p:sp>
        <p:nvSpPr>
          <p:cNvPr id="115" name="Google Shape;115;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lang="en-US" dirty="0"/>
          </a:p>
          <a:p>
            <a:pPr marL="0" lvl="0" indent="0" algn="l" rtl="0">
              <a:spcBef>
                <a:spcPts val="0"/>
              </a:spcBef>
              <a:spcAft>
                <a:spcPts val="1600"/>
              </a:spcAft>
              <a:buNone/>
            </a:pPr>
            <a:endParaRPr lang="en-US" dirty="0"/>
          </a:p>
          <a:p>
            <a:pPr marL="0" lvl="0" indent="0" algn="l" rtl="0">
              <a:spcBef>
                <a:spcPts val="0"/>
              </a:spcBef>
              <a:spcAft>
                <a:spcPts val="1600"/>
              </a:spcAft>
              <a:buNone/>
            </a:pPr>
            <a:endParaRPr dirty="0"/>
          </a:p>
        </p:txBody>
      </p:sp>
      <p:pic>
        <p:nvPicPr>
          <p:cNvPr id="4" name="图片 3">
            <a:extLst>
              <a:ext uri="{FF2B5EF4-FFF2-40B4-BE49-F238E27FC236}">
                <a16:creationId xmlns:a16="http://schemas.microsoft.com/office/drawing/2014/main" id="{5710CEFE-A2D0-4C15-A2F1-58A914442A5B}"/>
              </a:ext>
            </a:extLst>
          </p:cNvPr>
          <p:cNvPicPr>
            <a:picLocks noChangeAspect="1"/>
          </p:cNvPicPr>
          <p:nvPr/>
        </p:nvPicPr>
        <p:blipFill>
          <a:blip r:embed="rId4"/>
          <a:stretch>
            <a:fillRect/>
          </a:stretch>
        </p:blipFill>
        <p:spPr>
          <a:xfrm>
            <a:off x="920001" y="1254042"/>
            <a:ext cx="6134415" cy="3213265"/>
          </a:xfrm>
          <a:prstGeom prst="rect">
            <a:avLst/>
          </a:prstGeom>
        </p:spPr>
      </p:pic>
      <p:pic>
        <p:nvPicPr>
          <p:cNvPr id="5" name="图片 4">
            <a:extLst>
              <a:ext uri="{FF2B5EF4-FFF2-40B4-BE49-F238E27FC236}">
                <a16:creationId xmlns:a16="http://schemas.microsoft.com/office/drawing/2014/main" id="{F55E52B9-3EA2-5149-9EAB-6CD296F26EF2}"/>
              </a:ext>
            </a:extLst>
          </p:cNvPr>
          <p:cNvPicPr>
            <a:picLocks noChangeAspect="1"/>
          </p:cNvPicPr>
          <p:nvPr/>
        </p:nvPicPr>
        <p:blipFill>
          <a:blip r:embed="rId5"/>
          <a:stretch>
            <a:fillRect/>
          </a:stretch>
        </p:blipFill>
        <p:spPr>
          <a:xfrm>
            <a:off x="7897329" y="0"/>
            <a:ext cx="1319018" cy="1296108"/>
          </a:xfrm>
          <a:prstGeom prst="rect">
            <a:avLst/>
          </a:prstGeom>
        </p:spPr>
      </p:pic>
      <p:sp>
        <p:nvSpPr>
          <p:cNvPr id="6" name="文本框 5">
            <a:extLst>
              <a:ext uri="{FF2B5EF4-FFF2-40B4-BE49-F238E27FC236}">
                <a16:creationId xmlns:a16="http://schemas.microsoft.com/office/drawing/2014/main" id="{B610C6AB-C3CE-7C47-A3AF-1B0592F3713C}"/>
              </a:ext>
            </a:extLst>
          </p:cNvPr>
          <p:cNvSpPr txBox="1"/>
          <p:nvPr/>
        </p:nvSpPr>
        <p:spPr>
          <a:xfrm>
            <a:off x="8630328" y="-8320"/>
            <a:ext cx="493775" cy="461665"/>
          </a:xfrm>
          <a:prstGeom prst="rect">
            <a:avLst/>
          </a:prstGeom>
          <a:noFill/>
        </p:spPr>
        <p:txBody>
          <a:bodyPr wrap="square" rtlCol="0">
            <a:spAutoFit/>
          </a:bodyPr>
          <a:lstStyle/>
          <a:p>
            <a:r>
              <a:rPr kumimoji="1" lang="en-US" altLang="zh-CN" sz="2400" spc="-150" dirty="0">
                <a:solidFill>
                  <a:schemeClr val="bg1">
                    <a:lumMod val="65000"/>
                  </a:schemeClr>
                </a:solidFill>
                <a:effectLst>
                  <a:outerShdw blurRad="60007" dist="200025" dir="15000000" sy="30000" kx="-1800000" algn="bl" rotWithShape="0">
                    <a:prstClr val="black">
                      <a:alpha val="32000"/>
                    </a:prstClr>
                  </a:outerShdw>
                </a:effectLst>
              </a:rPr>
              <a:t>20</a:t>
            </a:r>
            <a:endParaRPr kumimoji="1" lang="zh-CN" altLang="en-US" sz="2400" spc="-150" dirty="0">
              <a:solidFill>
                <a:schemeClr val="bg1">
                  <a:lumMod val="65000"/>
                </a:schemeClr>
              </a:solidFill>
              <a:effectLst>
                <a:outerShdw blurRad="60007" dist="200025" dir="15000000" sy="30000" kx="-1800000" algn="bl" rotWithShape="0">
                  <a:prstClr val="black">
                    <a:alpha val="32000"/>
                  </a:prstClr>
                </a:outerShdw>
              </a:effectLst>
            </a:endParaRPr>
          </a:p>
        </p:txBody>
      </p:sp>
      <p:sp>
        <p:nvSpPr>
          <p:cNvPr id="9" name="Google Shape;159;p18">
            <a:extLst>
              <a:ext uri="{FF2B5EF4-FFF2-40B4-BE49-F238E27FC236}">
                <a16:creationId xmlns:a16="http://schemas.microsoft.com/office/drawing/2014/main" id="{9AB0D29A-ADB1-F64F-9C33-8D6AE839F6C1}"/>
              </a:ext>
            </a:extLst>
          </p:cNvPr>
          <p:cNvSpPr/>
          <p:nvPr/>
        </p:nvSpPr>
        <p:spPr>
          <a:xfrm>
            <a:off x="1066594" y="114926"/>
            <a:ext cx="4513707" cy="462178"/>
          </a:xfrm>
          <a:prstGeom prst="homePlate">
            <a:avLst>
              <a:gd name="adj" fmla="val 50000"/>
            </a:avLst>
          </a:prstGeom>
          <a:solidFill>
            <a:schemeClr val="tx1">
              <a:lumMod val="50000"/>
              <a:lumOff val="50000"/>
            </a:schemeClr>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文本框 9">
            <a:extLst>
              <a:ext uri="{FF2B5EF4-FFF2-40B4-BE49-F238E27FC236}">
                <a16:creationId xmlns:a16="http://schemas.microsoft.com/office/drawing/2014/main" id="{F927B62B-3BE8-0349-BD7F-4E47CA4343F7}"/>
              </a:ext>
            </a:extLst>
          </p:cNvPr>
          <p:cNvSpPr txBox="1"/>
          <p:nvPr/>
        </p:nvSpPr>
        <p:spPr>
          <a:xfrm>
            <a:off x="931133" y="577104"/>
            <a:ext cx="4649168" cy="369332"/>
          </a:xfrm>
          <a:prstGeom prst="rect">
            <a:avLst/>
          </a:prstGeom>
          <a:noFill/>
        </p:spPr>
        <p:txBody>
          <a:bodyPr wrap="square" rtlCol="0">
            <a:spAutoFit/>
          </a:bodyPr>
          <a:lstStyle/>
          <a:p>
            <a:r>
              <a:rPr kumimoji="1" lang="en-US" altLang="zh-CN" sz="1800" b="1" dirty="0"/>
              <a:t>___________________________________</a:t>
            </a:r>
            <a:endParaRPr kumimoji="1" lang="zh-CN" altLang="en-US" sz="1800" b="1" dirty="0"/>
          </a:p>
        </p:txBody>
      </p:sp>
      <p:sp>
        <p:nvSpPr>
          <p:cNvPr id="11" name="Google Shape;60;p14">
            <a:extLst>
              <a:ext uri="{FF2B5EF4-FFF2-40B4-BE49-F238E27FC236}">
                <a16:creationId xmlns:a16="http://schemas.microsoft.com/office/drawing/2014/main" id="{7C1C1B40-0267-5048-B443-362B33FDC9F5}"/>
              </a:ext>
            </a:extLst>
          </p:cNvPr>
          <p:cNvSpPr txBox="1">
            <a:spLocks/>
          </p:cNvSpPr>
          <p:nvPr/>
        </p:nvSpPr>
        <p:spPr>
          <a:xfrm>
            <a:off x="1066595" y="12857"/>
            <a:ext cx="4822928" cy="564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sz="3200" b="1" dirty="0">
                <a:solidFill>
                  <a:schemeClr val="bg1"/>
                </a:solidFill>
                <a:latin typeface="Raleway" panose="020B0003030101060003" pitchFamily="34" charset="0"/>
                <a:cs typeface="Times New Roman" panose="02020603050405020304" pitchFamily="18" charset="0"/>
              </a:rPr>
              <a:t>Random</a:t>
            </a:r>
            <a:r>
              <a:rPr lang="zh-CN" altLang="en-US" sz="3200" b="1" dirty="0">
                <a:solidFill>
                  <a:schemeClr val="bg1"/>
                </a:solidFill>
                <a:latin typeface="Raleway" panose="020B0003030101060003" pitchFamily="34" charset="0"/>
                <a:cs typeface="Times New Roman" panose="02020603050405020304" pitchFamily="18" charset="0"/>
              </a:rPr>
              <a:t> </a:t>
            </a:r>
            <a:r>
              <a:rPr lang="en-US" altLang="zh-CN" sz="3200" b="1" dirty="0">
                <a:solidFill>
                  <a:schemeClr val="bg1"/>
                </a:solidFill>
                <a:latin typeface="Raleway" panose="020B0003030101060003" pitchFamily="34" charset="0"/>
                <a:cs typeface="Times New Roman" panose="02020603050405020304" pitchFamily="18" charset="0"/>
              </a:rPr>
              <a:t>Forest(Cont.)</a:t>
            </a:r>
          </a:p>
        </p:txBody>
      </p:sp>
    </p:spTree>
    <p:extLst>
      <p:ext uri="{BB962C8B-B14F-4D97-AF65-F5344CB8AC3E}">
        <p14:creationId xmlns:p14="http://schemas.microsoft.com/office/powerpoint/2010/main" val="1558634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25"/>
        <p:cNvGrpSpPr/>
        <p:nvPr/>
      </p:nvGrpSpPr>
      <p:grpSpPr>
        <a:xfrm>
          <a:off x="0" y="0"/>
          <a:ext cx="0" cy="0"/>
          <a:chOff x="0" y="0"/>
          <a:chExt cx="0" cy="0"/>
        </a:xfrm>
      </p:grpSpPr>
      <p:sp>
        <p:nvSpPr>
          <p:cNvPr id="127" name="Google Shape;127;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1</a:t>
            </a:r>
            <a:endParaRPr dirty="0"/>
          </a:p>
        </p:txBody>
      </p:sp>
      <p:pic>
        <p:nvPicPr>
          <p:cNvPr id="3" name="图片 2">
            <a:extLst>
              <a:ext uri="{FF2B5EF4-FFF2-40B4-BE49-F238E27FC236}">
                <a16:creationId xmlns:a16="http://schemas.microsoft.com/office/drawing/2014/main" id="{B157B7F3-9529-49D0-94C7-EBD18B64183E}"/>
              </a:ext>
            </a:extLst>
          </p:cNvPr>
          <p:cNvPicPr>
            <a:picLocks noChangeAspect="1"/>
          </p:cNvPicPr>
          <p:nvPr/>
        </p:nvPicPr>
        <p:blipFill>
          <a:blip r:embed="rId4"/>
          <a:stretch>
            <a:fillRect/>
          </a:stretch>
        </p:blipFill>
        <p:spPr>
          <a:xfrm>
            <a:off x="545483" y="1456659"/>
            <a:ext cx="6727187" cy="3007575"/>
          </a:xfrm>
          <a:prstGeom prst="rect">
            <a:avLst/>
          </a:prstGeom>
        </p:spPr>
      </p:pic>
      <p:pic>
        <p:nvPicPr>
          <p:cNvPr id="5" name="图片 4">
            <a:extLst>
              <a:ext uri="{FF2B5EF4-FFF2-40B4-BE49-F238E27FC236}">
                <a16:creationId xmlns:a16="http://schemas.microsoft.com/office/drawing/2014/main" id="{28CEA6D4-7149-624E-AA59-39F448CE8960}"/>
              </a:ext>
            </a:extLst>
          </p:cNvPr>
          <p:cNvPicPr>
            <a:picLocks noChangeAspect="1"/>
          </p:cNvPicPr>
          <p:nvPr/>
        </p:nvPicPr>
        <p:blipFill>
          <a:blip r:embed="rId5"/>
          <a:stretch>
            <a:fillRect/>
          </a:stretch>
        </p:blipFill>
        <p:spPr>
          <a:xfrm>
            <a:off x="7897329" y="0"/>
            <a:ext cx="1319018" cy="1296108"/>
          </a:xfrm>
          <a:prstGeom prst="rect">
            <a:avLst/>
          </a:prstGeom>
        </p:spPr>
      </p:pic>
      <p:sp>
        <p:nvSpPr>
          <p:cNvPr id="6" name="文本框 5">
            <a:extLst>
              <a:ext uri="{FF2B5EF4-FFF2-40B4-BE49-F238E27FC236}">
                <a16:creationId xmlns:a16="http://schemas.microsoft.com/office/drawing/2014/main" id="{0E950BC7-A730-0741-9D64-404281982D07}"/>
              </a:ext>
            </a:extLst>
          </p:cNvPr>
          <p:cNvSpPr txBox="1"/>
          <p:nvPr/>
        </p:nvSpPr>
        <p:spPr>
          <a:xfrm>
            <a:off x="8630328" y="-8320"/>
            <a:ext cx="493775" cy="461665"/>
          </a:xfrm>
          <a:prstGeom prst="rect">
            <a:avLst/>
          </a:prstGeom>
          <a:noFill/>
        </p:spPr>
        <p:txBody>
          <a:bodyPr wrap="square" rtlCol="0">
            <a:spAutoFit/>
          </a:bodyPr>
          <a:lstStyle/>
          <a:p>
            <a:r>
              <a:rPr kumimoji="1" lang="en-US" altLang="zh-CN" sz="2400" spc="-150" dirty="0">
                <a:solidFill>
                  <a:schemeClr val="bg1">
                    <a:lumMod val="65000"/>
                  </a:schemeClr>
                </a:solidFill>
                <a:effectLst>
                  <a:outerShdw blurRad="60007" dist="200025" dir="15000000" sy="30000" kx="-1800000" algn="bl" rotWithShape="0">
                    <a:prstClr val="black">
                      <a:alpha val="32000"/>
                    </a:prstClr>
                  </a:outerShdw>
                </a:effectLst>
              </a:rPr>
              <a:t>21</a:t>
            </a:r>
            <a:endParaRPr kumimoji="1" lang="zh-CN" altLang="en-US" sz="2400" spc="-150" dirty="0">
              <a:solidFill>
                <a:schemeClr val="bg1">
                  <a:lumMod val="65000"/>
                </a:schemeClr>
              </a:solidFill>
              <a:effectLst>
                <a:outerShdw blurRad="60007" dist="200025" dir="15000000" sy="30000" kx="-1800000" algn="bl" rotWithShape="0">
                  <a:prstClr val="black">
                    <a:alpha val="32000"/>
                  </a:prstClr>
                </a:outerShdw>
              </a:effectLst>
            </a:endParaRPr>
          </a:p>
        </p:txBody>
      </p:sp>
      <p:sp>
        <p:nvSpPr>
          <p:cNvPr id="7" name="Google Shape;159;p18">
            <a:extLst>
              <a:ext uri="{FF2B5EF4-FFF2-40B4-BE49-F238E27FC236}">
                <a16:creationId xmlns:a16="http://schemas.microsoft.com/office/drawing/2014/main" id="{1C3F6E07-AE5E-FC40-9042-10D342863C78}"/>
              </a:ext>
            </a:extLst>
          </p:cNvPr>
          <p:cNvSpPr/>
          <p:nvPr/>
        </p:nvSpPr>
        <p:spPr>
          <a:xfrm>
            <a:off x="1066595" y="114926"/>
            <a:ext cx="3603728" cy="462178"/>
          </a:xfrm>
          <a:prstGeom prst="homePlate">
            <a:avLst>
              <a:gd name="adj" fmla="val 50000"/>
            </a:avLst>
          </a:prstGeom>
          <a:solidFill>
            <a:schemeClr val="tx1">
              <a:lumMod val="50000"/>
              <a:lumOff val="50000"/>
            </a:schemeClr>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文本框 7">
            <a:extLst>
              <a:ext uri="{FF2B5EF4-FFF2-40B4-BE49-F238E27FC236}">
                <a16:creationId xmlns:a16="http://schemas.microsoft.com/office/drawing/2014/main" id="{84A0498F-4178-6245-8A64-3EEE8BC4EABA}"/>
              </a:ext>
            </a:extLst>
          </p:cNvPr>
          <p:cNvSpPr txBox="1"/>
          <p:nvPr/>
        </p:nvSpPr>
        <p:spPr>
          <a:xfrm>
            <a:off x="931133" y="577104"/>
            <a:ext cx="3916170" cy="369332"/>
          </a:xfrm>
          <a:prstGeom prst="rect">
            <a:avLst/>
          </a:prstGeom>
          <a:noFill/>
        </p:spPr>
        <p:txBody>
          <a:bodyPr wrap="square" rtlCol="0">
            <a:spAutoFit/>
          </a:bodyPr>
          <a:lstStyle/>
          <a:p>
            <a:r>
              <a:rPr kumimoji="1" lang="en-US" altLang="zh-CN" sz="1800" b="1" dirty="0"/>
              <a:t>_____________________________</a:t>
            </a:r>
            <a:endParaRPr kumimoji="1" lang="zh-CN" altLang="en-US" sz="1800" b="1" dirty="0"/>
          </a:p>
        </p:txBody>
      </p:sp>
      <p:sp>
        <p:nvSpPr>
          <p:cNvPr id="9" name="Google Shape;60;p14">
            <a:extLst>
              <a:ext uri="{FF2B5EF4-FFF2-40B4-BE49-F238E27FC236}">
                <a16:creationId xmlns:a16="http://schemas.microsoft.com/office/drawing/2014/main" id="{F05BE3BF-20DB-4843-A41A-680F1B122EB7}"/>
              </a:ext>
            </a:extLst>
          </p:cNvPr>
          <p:cNvSpPr txBox="1">
            <a:spLocks/>
          </p:cNvSpPr>
          <p:nvPr/>
        </p:nvSpPr>
        <p:spPr>
          <a:xfrm>
            <a:off x="1066595" y="12857"/>
            <a:ext cx="3382998" cy="564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sz="3200" b="1" dirty="0">
                <a:solidFill>
                  <a:schemeClr val="bg1"/>
                </a:solidFill>
                <a:latin typeface="Raleway" panose="020B0003030101060003" pitchFamily="34" charset="0"/>
                <a:cs typeface="Times New Roman" panose="02020603050405020304" pitchFamily="18" charset="0"/>
              </a:rPr>
              <a:t>H</a:t>
            </a:r>
            <a:r>
              <a:rPr lang="zh-CN" altLang="en-US" sz="3200" b="1" dirty="0">
                <a:solidFill>
                  <a:schemeClr val="bg1"/>
                </a:solidFill>
                <a:latin typeface="Raleway" panose="020B0003030101060003" pitchFamily="34" charset="0"/>
                <a:cs typeface="Times New Roman" panose="02020603050405020304" pitchFamily="18" charset="0"/>
              </a:rPr>
              <a:t> </a:t>
            </a:r>
            <a:r>
              <a:rPr lang="en-US" altLang="zh-CN" sz="3200" b="1" dirty="0">
                <a:solidFill>
                  <a:schemeClr val="bg1"/>
                </a:solidFill>
                <a:latin typeface="Raleway" panose="020B0003030101060003" pitchFamily="34" charset="0"/>
                <a:cs typeface="Times New Roman" panose="02020603050405020304" pitchFamily="18" charset="0"/>
              </a:rPr>
              <a:t>Cluster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25"/>
        <p:cNvGrpSpPr/>
        <p:nvPr/>
      </p:nvGrpSpPr>
      <p:grpSpPr>
        <a:xfrm>
          <a:off x="0" y="0"/>
          <a:ext cx="0" cy="0"/>
          <a:chOff x="0" y="0"/>
          <a:chExt cx="0" cy="0"/>
        </a:xfrm>
      </p:grpSpPr>
      <p:sp>
        <p:nvSpPr>
          <p:cNvPr id="127" name="Google Shape;127;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1</a:t>
            </a:r>
            <a:endParaRPr dirty="0"/>
          </a:p>
        </p:txBody>
      </p:sp>
      <p:pic>
        <p:nvPicPr>
          <p:cNvPr id="3" name="图片 2">
            <a:extLst>
              <a:ext uri="{FF2B5EF4-FFF2-40B4-BE49-F238E27FC236}">
                <a16:creationId xmlns:a16="http://schemas.microsoft.com/office/drawing/2014/main" id="{5197132E-E443-4E5A-A7D3-A641872918E2}"/>
              </a:ext>
            </a:extLst>
          </p:cNvPr>
          <p:cNvPicPr>
            <a:picLocks noChangeAspect="1"/>
          </p:cNvPicPr>
          <p:nvPr/>
        </p:nvPicPr>
        <p:blipFill>
          <a:blip r:embed="rId4"/>
          <a:stretch>
            <a:fillRect/>
          </a:stretch>
        </p:blipFill>
        <p:spPr>
          <a:xfrm>
            <a:off x="701749" y="1408613"/>
            <a:ext cx="3710853" cy="2895651"/>
          </a:xfrm>
          <a:prstGeom prst="rect">
            <a:avLst/>
          </a:prstGeom>
        </p:spPr>
      </p:pic>
      <p:pic>
        <p:nvPicPr>
          <p:cNvPr id="5" name="图片 4">
            <a:extLst>
              <a:ext uri="{FF2B5EF4-FFF2-40B4-BE49-F238E27FC236}">
                <a16:creationId xmlns:a16="http://schemas.microsoft.com/office/drawing/2014/main" id="{8E2DCFA7-ADA1-444E-8B66-06AC69AF5848}"/>
              </a:ext>
            </a:extLst>
          </p:cNvPr>
          <p:cNvPicPr>
            <a:picLocks noChangeAspect="1"/>
          </p:cNvPicPr>
          <p:nvPr/>
        </p:nvPicPr>
        <p:blipFill>
          <a:blip r:embed="rId5"/>
          <a:stretch>
            <a:fillRect/>
          </a:stretch>
        </p:blipFill>
        <p:spPr>
          <a:xfrm>
            <a:off x="7897329" y="0"/>
            <a:ext cx="1319018" cy="1296108"/>
          </a:xfrm>
          <a:prstGeom prst="rect">
            <a:avLst/>
          </a:prstGeom>
        </p:spPr>
      </p:pic>
      <p:sp>
        <p:nvSpPr>
          <p:cNvPr id="6" name="文本框 5">
            <a:extLst>
              <a:ext uri="{FF2B5EF4-FFF2-40B4-BE49-F238E27FC236}">
                <a16:creationId xmlns:a16="http://schemas.microsoft.com/office/drawing/2014/main" id="{25870300-00BD-7B47-8758-89D8EF782B2C}"/>
              </a:ext>
            </a:extLst>
          </p:cNvPr>
          <p:cNvSpPr txBox="1"/>
          <p:nvPr/>
        </p:nvSpPr>
        <p:spPr>
          <a:xfrm>
            <a:off x="8630328" y="-8320"/>
            <a:ext cx="493775" cy="461665"/>
          </a:xfrm>
          <a:prstGeom prst="rect">
            <a:avLst/>
          </a:prstGeom>
          <a:noFill/>
        </p:spPr>
        <p:txBody>
          <a:bodyPr wrap="square" rtlCol="0">
            <a:spAutoFit/>
          </a:bodyPr>
          <a:lstStyle/>
          <a:p>
            <a:r>
              <a:rPr kumimoji="1" lang="en-US" altLang="zh-CN" sz="2400" spc="-150" dirty="0">
                <a:solidFill>
                  <a:schemeClr val="bg1">
                    <a:lumMod val="65000"/>
                  </a:schemeClr>
                </a:solidFill>
                <a:effectLst>
                  <a:outerShdw blurRad="60007" dist="200025" dir="15000000" sy="30000" kx="-1800000" algn="bl" rotWithShape="0">
                    <a:prstClr val="black">
                      <a:alpha val="32000"/>
                    </a:prstClr>
                  </a:outerShdw>
                </a:effectLst>
              </a:rPr>
              <a:t>22</a:t>
            </a:r>
            <a:endParaRPr kumimoji="1" lang="zh-CN" altLang="en-US" sz="2400" spc="-150" dirty="0">
              <a:solidFill>
                <a:schemeClr val="bg1">
                  <a:lumMod val="65000"/>
                </a:schemeClr>
              </a:solidFill>
              <a:effectLst>
                <a:outerShdw blurRad="60007" dist="200025" dir="15000000" sy="30000" kx="-1800000" algn="bl" rotWithShape="0">
                  <a:prstClr val="black">
                    <a:alpha val="32000"/>
                  </a:prstClr>
                </a:outerShdw>
              </a:effectLst>
            </a:endParaRPr>
          </a:p>
        </p:txBody>
      </p:sp>
      <p:sp>
        <p:nvSpPr>
          <p:cNvPr id="7" name="Google Shape;159;p18">
            <a:extLst>
              <a:ext uri="{FF2B5EF4-FFF2-40B4-BE49-F238E27FC236}">
                <a16:creationId xmlns:a16="http://schemas.microsoft.com/office/drawing/2014/main" id="{F5F15413-ACF2-3249-A959-EB409DF3E64C}"/>
              </a:ext>
            </a:extLst>
          </p:cNvPr>
          <p:cNvSpPr/>
          <p:nvPr/>
        </p:nvSpPr>
        <p:spPr>
          <a:xfrm>
            <a:off x="1066595" y="114926"/>
            <a:ext cx="3603728" cy="462178"/>
          </a:xfrm>
          <a:prstGeom prst="homePlate">
            <a:avLst>
              <a:gd name="adj" fmla="val 50000"/>
            </a:avLst>
          </a:prstGeom>
          <a:solidFill>
            <a:schemeClr val="tx1">
              <a:lumMod val="50000"/>
              <a:lumOff val="50000"/>
            </a:schemeClr>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文本框 7">
            <a:extLst>
              <a:ext uri="{FF2B5EF4-FFF2-40B4-BE49-F238E27FC236}">
                <a16:creationId xmlns:a16="http://schemas.microsoft.com/office/drawing/2014/main" id="{1A304804-E08C-4D4A-B989-F226AFB1D733}"/>
              </a:ext>
            </a:extLst>
          </p:cNvPr>
          <p:cNvSpPr txBox="1"/>
          <p:nvPr/>
        </p:nvSpPr>
        <p:spPr>
          <a:xfrm>
            <a:off x="931133" y="577104"/>
            <a:ext cx="3916170" cy="369332"/>
          </a:xfrm>
          <a:prstGeom prst="rect">
            <a:avLst/>
          </a:prstGeom>
          <a:noFill/>
        </p:spPr>
        <p:txBody>
          <a:bodyPr wrap="square" rtlCol="0">
            <a:spAutoFit/>
          </a:bodyPr>
          <a:lstStyle/>
          <a:p>
            <a:r>
              <a:rPr kumimoji="1" lang="en-US" altLang="zh-CN" sz="1800" b="1" dirty="0"/>
              <a:t>_____________________________</a:t>
            </a:r>
            <a:endParaRPr kumimoji="1" lang="zh-CN" altLang="en-US" sz="1800" b="1" dirty="0"/>
          </a:p>
        </p:txBody>
      </p:sp>
      <p:sp>
        <p:nvSpPr>
          <p:cNvPr id="9" name="Google Shape;60;p14">
            <a:extLst>
              <a:ext uri="{FF2B5EF4-FFF2-40B4-BE49-F238E27FC236}">
                <a16:creationId xmlns:a16="http://schemas.microsoft.com/office/drawing/2014/main" id="{01B7C3B7-C135-8043-9041-EE3C1E1763BB}"/>
              </a:ext>
            </a:extLst>
          </p:cNvPr>
          <p:cNvSpPr txBox="1">
            <a:spLocks/>
          </p:cNvSpPr>
          <p:nvPr/>
        </p:nvSpPr>
        <p:spPr>
          <a:xfrm>
            <a:off x="1066595" y="12857"/>
            <a:ext cx="3382998" cy="564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sz="3200" b="1" dirty="0">
                <a:solidFill>
                  <a:schemeClr val="bg1"/>
                </a:solidFill>
                <a:latin typeface="Raleway" panose="020B0003030101060003" pitchFamily="34" charset="0"/>
                <a:cs typeface="Times New Roman" panose="02020603050405020304" pitchFamily="18" charset="0"/>
              </a:rPr>
              <a:t>H</a:t>
            </a:r>
            <a:r>
              <a:rPr lang="zh-CN" altLang="en-US" sz="3200" b="1" dirty="0">
                <a:solidFill>
                  <a:schemeClr val="bg1"/>
                </a:solidFill>
                <a:latin typeface="Raleway" panose="020B0003030101060003" pitchFamily="34" charset="0"/>
                <a:cs typeface="Times New Roman" panose="02020603050405020304" pitchFamily="18" charset="0"/>
              </a:rPr>
              <a:t> </a:t>
            </a:r>
            <a:r>
              <a:rPr lang="en-US" altLang="zh-CN" sz="3200" b="1" dirty="0">
                <a:solidFill>
                  <a:schemeClr val="bg1"/>
                </a:solidFill>
                <a:latin typeface="Raleway" panose="020B0003030101060003" pitchFamily="34" charset="0"/>
                <a:cs typeface="Times New Roman" panose="02020603050405020304" pitchFamily="18" charset="0"/>
              </a:rPr>
              <a:t>Cluster</a:t>
            </a:r>
            <a:r>
              <a:rPr lang="zh-CN" altLang="en-US" sz="3200" b="1" dirty="0">
                <a:solidFill>
                  <a:schemeClr val="bg1"/>
                </a:solidFill>
                <a:latin typeface="Raleway" panose="020B0003030101060003" pitchFamily="34" charset="0"/>
                <a:cs typeface="Times New Roman" panose="02020603050405020304" pitchFamily="18" charset="0"/>
              </a:rPr>
              <a:t> </a:t>
            </a:r>
            <a:r>
              <a:rPr lang="en-US" altLang="zh-CN" sz="3200" b="1" dirty="0">
                <a:solidFill>
                  <a:schemeClr val="bg1"/>
                </a:solidFill>
                <a:latin typeface="Raleway" panose="020B0003030101060003" pitchFamily="34" charset="0"/>
                <a:cs typeface="Times New Roman" panose="02020603050405020304" pitchFamily="18" charset="0"/>
              </a:rPr>
              <a:t>Result</a:t>
            </a:r>
          </a:p>
        </p:txBody>
      </p:sp>
      <p:pic>
        <p:nvPicPr>
          <p:cNvPr id="11" name="图片 10">
            <a:extLst>
              <a:ext uri="{FF2B5EF4-FFF2-40B4-BE49-F238E27FC236}">
                <a16:creationId xmlns:a16="http://schemas.microsoft.com/office/drawing/2014/main" id="{165D97DA-33E9-4D0D-AF51-C08EA8BF4D1C}"/>
              </a:ext>
            </a:extLst>
          </p:cNvPr>
          <p:cNvPicPr>
            <a:picLocks noChangeAspect="1"/>
          </p:cNvPicPr>
          <p:nvPr/>
        </p:nvPicPr>
        <p:blipFill>
          <a:blip r:embed="rId6"/>
          <a:stretch>
            <a:fillRect/>
          </a:stretch>
        </p:blipFill>
        <p:spPr>
          <a:xfrm>
            <a:off x="4544470" y="1409676"/>
            <a:ext cx="4155962" cy="2894587"/>
          </a:xfrm>
          <a:prstGeom prst="rect">
            <a:avLst/>
          </a:prstGeom>
        </p:spPr>
      </p:pic>
    </p:spTree>
    <p:extLst>
      <p:ext uri="{BB962C8B-B14F-4D97-AF65-F5344CB8AC3E}">
        <p14:creationId xmlns:p14="http://schemas.microsoft.com/office/powerpoint/2010/main" val="4194169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25"/>
        <p:cNvGrpSpPr/>
        <p:nvPr/>
      </p:nvGrpSpPr>
      <p:grpSpPr>
        <a:xfrm>
          <a:off x="0" y="0"/>
          <a:ext cx="0" cy="0"/>
          <a:chOff x="0" y="0"/>
          <a:chExt cx="0" cy="0"/>
        </a:xfrm>
      </p:grpSpPr>
      <p:pic>
        <p:nvPicPr>
          <p:cNvPr id="4" name="图片 3">
            <a:extLst>
              <a:ext uri="{FF2B5EF4-FFF2-40B4-BE49-F238E27FC236}">
                <a16:creationId xmlns:a16="http://schemas.microsoft.com/office/drawing/2014/main" id="{D6B2EF71-9F62-4D33-92ED-8E6C14EA19A0}"/>
              </a:ext>
            </a:extLst>
          </p:cNvPr>
          <p:cNvPicPr>
            <a:picLocks noChangeAspect="1"/>
          </p:cNvPicPr>
          <p:nvPr/>
        </p:nvPicPr>
        <p:blipFill>
          <a:blip r:embed="rId4"/>
          <a:stretch>
            <a:fillRect/>
          </a:stretch>
        </p:blipFill>
        <p:spPr>
          <a:xfrm>
            <a:off x="652534" y="1398177"/>
            <a:ext cx="3797059" cy="2996915"/>
          </a:xfrm>
          <a:prstGeom prst="rect">
            <a:avLst/>
          </a:prstGeom>
        </p:spPr>
      </p:pic>
      <p:pic>
        <p:nvPicPr>
          <p:cNvPr id="5" name="图片 4">
            <a:extLst>
              <a:ext uri="{FF2B5EF4-FFF2-40B4-BE49-F238E27FC236}">
                <a16:creationId xmlns:a16="http://schemas.microsoft.com/office/drawing/2014/main" id="{7C2B0050-706A-E846-B791-E8DBDF6A44D8}"/>
              </a:ext>
            </a:extLst>
          </p:cNvPr>
          <p:cNvPicPr>
            <a:picLocks noChangeAspect="1"/>
          </p:cNvPicPr>
          <p:nvPr/>
        </p:nvPicPr>
        <p:blipFill>
          <a:blip r:embed="rId5"/>
          <a:stretch>
            <a:fillRect/>
          </a:stretch>
        </p:blipFill>
        <p:spPr>
          <a:xfrm>
            <a:off x="7897329" y="0"/>
            <a:ext cx="1319018" cy="1296108"/>
          </a:xfrm>
          <a:prstGeom prst="rect">
            <a:avLst/>
          </a:prstGeom>
        </p:spPr>
      </p:pic>
      <p:sp>
        <p:nvSpPr>
          <p:cNvPr id="6" name="文本框 5">
            <a:extLst>
              <a:ext uri="{FF2B5EF4-FFF2-40B4-BE49-F238E27FC236}">
                <a16:creationId xmlns:a16="http://schemas.microsoft.com/office/drawing/2014/main" id="{0379B9BB-18D9-6541-9A06-C5D041ABB3BC}"/>
              </a:ext>
            </a:extLst>
          </p:cNvPr>
          <p:cNvSpPr txBox="1"/>
          <p:nvPr/>
        </p:nvSpPr>
        <p:spPr>
          <a:xfrm>
            <a:off x="8630328" y="-8320"/>
            <a:ext cx="493775" cy="461665"/>
          </a:xfrm>
          <a:prstGeom prst="rect">
            <a:avLst/>
          </a:prstGeom>
          <a:noFill/>
        </p:spPr>
        <p:txBody>
          <a:bodyPr wrap="square" rtlCol="0">
            <a:spAutoFit/>
          </a:bodyPr>
          <a:lstStyle/>
          <a:p>
            <a:r>
              <a:rPr kumimoji="1" lang="en-US" altLang="zh-CN" sz="2400" spc="-150" dirty="0">
                <a:solidFill>
                  <a:schemeClr val="bg1">
                    <a:lumMod val="65000"/>
                  </a:schemeClr>
                </a:solidFill>
                <a:effectLst>
                  <a:outerShdw blurRad="60007" dist="200025" dir="15000000" sy="30000" kx="-1800000" algn="bl" rotWithShape="0">
                    <a:prstClr val="black">
                      <a:alpha val="32000"/>
                    </a:prstClr>
                  </a:outerShdw>
                </a:effectLst>
              </a:rPr>
              <a:t>23</a:t>
            </a:r>
            <a:endParaRPr kumimoji="1" lang="zh-CN" altLang="en-US" sz="2400" spc="-150" dirty="0">
              <a:solidFill>
                <a:schemeClr val="bg1">
                  <a:lumMod val="65000"/>
                </a:schemeClr>
              </a:solidFill>
              <a:effectLst>
                <a:outerShdw blurRad="60007" dist="200025" dir="15000000" sy="30000" kx="-1800000" algn="bl" rotWithShape="0">
                  <a:prstClr val="black">
                    <a:alpha val="32000"/>
                  </a:prstClr>
                </a:outerShdw>
              </a:effectLst>
            </a:endParaRPr>
          </a:p>
        </p:txBody>
      </p:sp>
      <p:sp>
        <p:nvSpPr>
          <p:cNvPr id="9" name="Google Shape;159;p18">
            <a:extLst>
              <a:ext uri="{FF2B5EF4-FFF2-40B4-BE49-F238E27FC236}">
                <a16:creationId xmlns:a16="http://schemas.microsoft.com/office/drawing/2014/main" id="{3C073322-6983-D744-91DE-F545F7F185AA}"/>
              </a:ext>
            </a:extLst>
          </p:cNvPr>
          <p:cNvSpPr/>
          <p:nvPr/>
        </p:nvSpPr>
        <p:spPr>
          <a:xfrm>
            <a:off x="1066595" y="114926"/>
            <a:ext cx="3603728" cy="462178"/>
          </a:xfrm>
          <a:prstGeom prst="homePlate">
            <a:avLst>
              <a:gd name="adj" fmla="val 50000"/>
            </a:avLst>
          </a:prstGeom>
          <a:solidFill>
            <a:schemeClr val="tx1">
              <a:lumMod val="50000"/>
              <a:lumOff val="50000"/>
            </a:schemeClr>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文本框 9">
            <a:extLst>
              <a:ext uri="{FF2B5EF4-FFF2-40B4-BE49-F238E27FC236}">
                <a16:creationId xmlns:a16="http://schemas.microsoft.com/office/drawing/2014/main" id="{27C4718A-8920-BC48-987A-27C45660D7B2}"/>
              </a:ext>
            </a:extLst>
          </p:cNvPr>
          <p:cNvSpPr txBox="1"/>
          <p:nvPr/>
        </p:nvSpPr>
        <p:spPr>
          <a:xfrm>
            <a:off x="931133" y="577104"/>
            <a:ext cx="3916170" cy="369332"/>
          </a:xfrm>
          <a:prstGeom prst="rect">
            <a:avLst/>
          </a:prstGeom>
          <a:noFill/>
        </p:spPr>
        <p:txBody>
          <a:bodyPr wrap="square" rtlCol="0">
            <a:spAutoFit/>
          </a:bodyPr>
          <a:lstStyle/>
          <a:p>
            <a:r>
              <a:rPr kumimoji="1" lang="en-US" altLang="zh-CN" sz="1800" b="1" dirty="0"/>
              <a:t>_____________________________</a:t>
            </a:r>
            <a:endParaRPr kumimoji="1" lang="zh-CN" altLang="en-US" sz="1800" b="1" dirty="0"/>
          </a:p>
        </p:txBody>
      </p:sp>
      <p:sp>
        <p:nvSpPr>
          <p:cNvPr id="11" name="Google Shape;60;p14">
            <a:extLst>
              <a:ext uri="{FF2B5EF4-FFF2-40B4-BE49-F238E27FC236}">
                <a16:creationId xmlns:a16="http://schemas.microsoft.com/office/drawing/2014/main" id="{7BF80A62-8B42-1844-8326-C7D354FBF46E}"/>
              </a:ext>
            </a:extLst>
          </p:cNvPr>
          <p:cNvSpPr txBox="1">
            <a:spLocks/>
          </p:cNvSpPr>
          <p:nvPr/>
        </p:nvSpPr>
        <p:spPr>
          <a:xfrm>
            <a:off x="1066595" y="12857"/>
            <a:ext cx="3382998" cy="564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sz="3200" b="1" dirty="0">
                <a:solidFill>
                  <a:schemeClr val="bg1"/>
                </a:solidFill>
                <a:latin typeface="Raleway" panose="020B0003030101060003" pitchFamily="34" charset="0"/>
                <a:cs typeface="Times New Roman" panose="02020603050405020304" pitchFamily="18" charset="0"/>
              </a:rPr>
              <a:t>K-means</a:t>
            </a:r>
          </a:p>
        </p:txBody>
      </p:sp>
      <p:pic>
        <p:nvPicPr>
          <p:cNvPr id="8" name="图片 7">
            <a:extLst>
              <a:ext uri="{FF2B5EF4-FFF2-40B4-BE49-F238E27FC236}">
                <a16:creationId xmlns:a16="http://schemas.microsoft.com/office/drawing/2014/main" id="{720D9217-5B22-469B-9B73-420005F216A7}"/>
              </a:ext>
            </a:extLst>
          </p:cNvPr>
          <p:cNvPicPr>
            <a:picLocks noChangeAspect="1"/>
          </p:cNvPicPr>
          <p:nvPr/>
        </p:nvPicPr>
        <p:blipFill>
          <a:blip r:embed="rId6"/>
          <a:stretch>
            <a:fillRect/>
          </a:stretch>
        </p:blipFill>
        <p:spPr>
          <a:xfrm>
            <a:off x="4847303" y="1408614"/>
            <a:ext cx="3636291" cy="2906088"/>
          </a:xfrm>
          <a:prstGeom prst="rect">
            <a:avLst/>
          </a:prstGeom>
        </p:spPr>
      </p:pic>
    </p:spTree>
    <p:extLst>
      <p:ext uri="{BB962C8B-B14F-4D97-AF65-F5344CB8AC3E}">
        <p14:creationId xmlns:p14="http://schemas.microsoft.com/office/powerpoint/2010/main" val="2662662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25"/>
        <p:cNvGrpSpPr/>
        <p:nvPr/>
      </p:nvGrpSpPr>
      <p:grpSpPr>
        <a:xfrm>
          <a:off x="0" y="0"/>
          <a:ext cx="0" cy="0"/>
          <a:chOff x="0" y="0"/>
          <a:chExt cx="0" cy="0"/>
        </a:xfrm>
      </p:grpSpPr>
      <p:sp>
        <p:nvSpPr>
          <p:cNvPr id="127" name="Google Shape;127;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1</a:t>
            </a:r>
            <a:endParaRPr dirty="0"/>
          </a:p>
        </p:txBody>
      </p:sp>
      <p:pic>
        <p:nvPicPr>
          <p:cNvPr id="4" name="图片 3">
            <a:extLst>
              <a:ext uri="{FF2B5EF4-FFF2-40B4-BE49-F238E27FC236}">
                <a16:creationId xmlns:a16="http://schemas.microsoft.com/office/drawing/2014/main" id="{30FB2E78-C0EE-4145-AF68-C20B28E8BACD}"/>
              </a:ext>
            </a:extLst>
          </p:cNvPr>
          <p:cNvPicPr>
            <a:picLocks noChangeAspect="1"/>
          </p:cNvPicPr>
          <p:nvPr/>
        </p:nvPicPr>
        <p:blipFill>
          <a:blip r:embed="rId4"/>
          <a:stretch>
            <a:fillRect/>
          </a:stretch>
        </p:blipFill>
        <p:spPr>
          <a:xfrm>
            <a:off x="496428" y="1551370"/>
            <a:ext cx="4065255" cy="2618610"/>
          </a:xfrm>
          <a:prstGeom prst="rect">
            <a:avLst/>
          </a:prstGeom>
        </p:spPr>
      </p:pic>
      <p:pic>
        <p:nvPicPr>
          <p:cNvPr id="6" name="图片 5">
            <a:extLst>
              <a:ext uri="{FF2B5EF4-FFF2-40B4-BE49-F238E27FC236}">
                <a16:creationId xmlns:a16="http://schemas.microsoft.com/office/drawing/2014/main" id="{A3C55D38-AE2C-4DD5-A862-DFF4F5A7F99D}"/>
              </a:ext>
            </a:extLst>
          </p:cNvPr>
          <p:cNvPicPr>
            <a:picLocks noChangeAspect="1"/>
          </p:cNvPicPr>
          <p:nvPr/>
        </p:nvPicPr>
        <p:blipFill>
          <a:blip r:embed="rId5"/>
          <a:stretch>
            <a:fillRect/>
          </a:stretch>
        </p:blipFill>
        <p:spPr>
          <a:xfrm>
            <a:off x="4754666" y="1690576"/>
            <a:ext cx="4270617" cy="2300447"/>
          </a:xfrm>
          <a:prstGeom prst="rect">
            <a:avLst/>
          </a:prstGeom>
        </p:spPr>
      </p:pic>
      <p:pic>
        <p:nvPicPr>
          <p:cNvPr id="7" name="图片 6">
            <a:extLst>
              <a:ext uri="{FF2B5EF4-FFF2-40B4-BE49-F238E27FC236}">
                <a16:creationId xmlns:a16="http://schemas.microsoft.com/office/drawing/2014/main" id="{E06C324B-B60A-3D49-B45F-8222801A7F08}"/>
              </a:ext>
            </a:extLst>
          </p:cNvPr>
          <p:cNvPicPr>
            <a:picLocks noChangeAspect="1"/>
          </p:cNvPicPr>
          <p:nvPr/>
        </p:nvPicPr>
        <p:blipFill>
          <a:blip r:embed="rId6"/>
          <a:stretch>
            <a:fillRect/>
          </a:stretch>
        </p:blipFill>
        <p:spPr>
          <a:xfrm>
            <a:off x="7897329" y="0"/>
            <a:ext cx="1319018" cy="1296108"/>
          </a:xfrm>
          <a:prstGeom prst="rect">
            <a:avLst/>
          </a:prstGeom>
        </p:spPr>
      </p:pic>
      <p:sp>
        <p:nvSpPr>
          <p:cNvPr id="8" name="文本框 7">
            <a:extLst>
              <a:ext uri="{FF2B5EF4-FFF2-40B4-BE49-F238E27FC236}">
                <a16:creationId xmlns:a16="http://schemas.microsoft.com/office/drawing/2014/main" id="{185F99B5-30D8-634E-8804-A120AE4E9692}"/>
              </a:ext>
            </a:extLst>
          </p:cNvPr>
          <p:cNvSpPr txBox="1"/>
          <p:nvPr/>
        </p:nvSpPr>
        <p:spPr>
          <a:xfrm>
            <a:off x="8630328" y="-8320"/>
            <a:ext cx="493775" cy="461665"/>
          </a:xfrm>
          <a:prstGeom prst="rect">
            <a:avLst/>
          </a:prstGeom>
          <a:noFill/>
        </p:spPr>
        <p:txBody>
          <a:bodyPr wrap="square" rtlCol="0">
            <a:spAutoFit/>
          </a:bodyPr>
          <a:lstStyle/>
          <a:p>
            <a:r>
              <a:rPr kumimoji="1" lang="en-US" altLang="zh-CN" sz="2400" spc="-150" dirty="0">
                <a:solidFill>
                  <a:schemeClr val="bg1">
                    <a:lumMod val="65000"/>
                  </a:schemeClr>
                </a:solidFill>
                <a:effectLst>
                  <a:outerShdw blurRad="60007" dist="200025" dir="15000000" sy="30000" kx="-1800000" algn="bl" rotWithShape="0">
                    <a:prstClr val="black">
                      <a:alpha val="32000"/>
                    </a:prstClr>
                  </a:outerShdw>
                </a:effectLst>
              </a:rPr>
              <a:t>24</a:t>
            </a:r>
            <a:endParaRPr kumimoji="1" lang="zh-CN" altLang="en-US" sz="2400" spc="-150" dirty="0">
              <a:solidFill>
                <a:schemeClr val="bg1">
                  <a:lumMod val="65000"/>
                </a:schemeClr>
              </a:solidFill>
              <a:effectLst>
                <a:outerShdw blurRad="60007" dist="200025" dir="15000000" sy="30000" kx="-1800000" algn="bl" rotWithShape="0">
                  <a:prstClr val="black">
                    <a:alpha val="32000"/>
                  </a:prstClr>
                </a:outerShdw>
              </a:effectLst>
            </a:endParaRPr>
          </a:p>
        </p:txBody>
      </p:sp>
      <p:sp>
        <p:nvSpPr>
          <p:cNvPr id="9" name="Google Shape;159;p18">
            <a:extLst>
              <a:ext uri="{FF2B5EF4-FFF2-40B4-BE49-F238E27FC236}">
                <a16:creationId xmlns:a16="http://schemas.microsoft.com/office/drawing/2014/main" id="{3302C5A1-A988-CA4E-AEC0-EEA640660163}"/>
              </a:ext>
            </a:extLst>
          </p:cNvPr>
          <p:cNvSpPr/>
          <p:nvPr/>
        </p:nvSpPr>
        <p:spPr>
          <a:xfrm>
            <a:off x="1066595" y="114926"/>
            <a:ext cx="3603728" cy="462178"/>
          </a:xfrm>
          <a:prstGeom prst="homePlate">
            <a:avLst>
              <a:gd name="adj" fmla="val 50000"/>
            </a:avLst>
          </a:prstGeom>
          <a:solidFill>
            <a:schemeClr val="tx1">
              <a:lumMod val="50000"/>
              <a:lumOff val="50000"/>
            </a:schemeClr>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文本框 9">
            <a:extLst>
              <a:ext uri="{FF2B5EF4-FFF2-40B4-BE49-F238E27FC236}">
                <a16:creationId xmlns:a16="http://schemas.microsoft.com/office/drawing/2014/main" id="{9D32233D-0C3F-BA48-B090-90E3D3F7F097}"/>
              </a:ext>
            </a:extLst>
          </p:cNvPr>
          <p:cNvSpPr txBox="1"/>
          <p:nvPr/>
        </p:nvSpPr>
        <p:spPr>
          <a:xfrm>
            <a:off x="931133" y="577104"/>
            <a:ext cx="3916170" cy="369332"/>
          </a:xfrm>
          <a:prstGeom prst="rect">
            <a:avLst/>
          </a:prstGeom>
          <a:noFill/>
        </p:spPr>
        <p:txBody>
          <a:bodyPr wrap="square" rtlCol="0">
            <a:spAutoFit/>
          </a:bodyPr>
          <a:lstStyle/>
          <a:p>
            <a:r>
              <a:rPr kumimoji="1" lang="en-US" altLang="zh-CN" sz="1800" b="1" dirty="0"/>
              <a:t>_____________________________</a:t>
            </a:r>
            <a:endParaRPr kumimoji="1" lang="zh-CN" altLang="en-US" sz="1800" b="1" dirty="0"/>
          </a:p>
        </p:txBody>
      </p:sp>
      <p:sp>
        <p:nvSpPr>
          <p:cNvPr id="11" name="Google Shape;60;p14">
            <a:extLst>
              <a:ext uri="{FF2B5EF4-FFF2-40B4-BE49-F238E27FC236}">
                <a16:creationId xmlns:a16="http://schemas.microsoft.com/office/drawing/2014/main" id="{DACDD565-B545-6E4C-8362-8333D8B26381}"/>
              </a:ext>
            </a:extLst>
          </p:cNvPr>
          <p:cNvSpPr txBox="1">
            <a:spLocks/>
          </p:cNvSpPr>
          <p:nvPr/>
        </p:nvSpPr>
        <p:spPr>
          <a:xfrm>
            <a:off x="1066595" y="12857"/>
            <a:ext cx="3382998" cy="564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sz="3200" b="1" dirty="0">
                <a:solidFill>
                  <a:schemeClr val="bg1"/>
                </a:solidFill>
                <a:latin typeface="Raleway" panose="020B0003030101060003" pitchFamily="34" charset="0"/>
                <a:cs typeface="Times New Roman" panose="02020603050405020304" pitchFamily="18" charset="0"/>
              </a:rPr>
              <a:t>K-means(Cont.)</a:t>
            </a:r>
          </a:p>
        </p:txBody>
      </p:sp>
    </p:spTree>
    <p:extLst>
      <p:ext uri="{BB962C8B-B14F-4D97-AF65-F5344CB8AC3E}">
        <p14:creationId xmlns:p14="http://schemas.microsoft.com/office/powerpoint/2010/main" val="3181711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25"/>
        <p:cNvGrpSpPr/>
        <p:nvPr/>
      </p:nvGrpSpPr>
      <p:grpSpPr>
        <a:xfrm>
          <a:off x="0" y="0"/>
          <a:ext cx="0" cy="0"/>
          <a:chOff x="0" y="0"/>
          <a:chExt cx="0" cy="0"/>
        </a:xfrm>
      </p:grpSpPr>
      <p:pic>
        <p:nvPicPr>
          <p:cNvPr id="5" name="图片 4">
            <a:extLst>
              <a:ext uri="{FF2B5EF4-FFF2-40B4-BE49-F238E27FC236}">
                <a16:creationId xmlns:a16="http://schemas.microsoft.com/office/drawing/2014/main" id="{7C2B0050-706A-E846-B791-E8DBDF6A44D8}"/>
              </a:ext>
            </a:extLst>
          </p:cNvPr>
          <p:cNvPicPr>
            <a:picLocks noChangeAspect="1"/>
          </p:cNvPicPr>
          <p:nvPr/>
        </p:nvPicPr>
        <p:blipFill>
          <a:blip r:embed="rId4"/>
          <a:stretch>
            <a:fillRect/>
          </a:stretch>
        </p:blipFill>
        <p:spPr>
          <a:xfrm>
            <a:off x="7897329" y="0"/>
            <a:ext cx="1319018" cy="1296108"/>
          </a:xfrm>
          <a:prstGeom prst="rect">
            <a:avLst/>
          </a:prstGeom>
        </p:spPr>
      </p:pic>
      <p:sp>
        <p:nvSpPr>
          <p:cNvPr id="6" name="文本框 5">
            <a:extLst>
              <a:ext uri="{FF2B5EF4-FFF2-40B4-BE49-F238E27FC236}">
                <a16:creationId xmlns:a16="http://schemas.microsoft.com/office/drawing/2014/main" id="{0379B9BB-18D9-6541-9A06-C5D041ABB3BC}"/>
              </a:ext>
            </a:extLst>
          </p:cNvPr>
          <p:cNvSpPr txBox="1"/>
          <p:nvPr/>
        </p:nvSpPr>
        <p:spPr>
          <a:xfrm>
            <a:off x="8630328" y="-8320"/>
            <a:ext cx="493775" cy="461665"/>
          </a:xfrm>
          <a:prstGeom prst="rect">
            <a:avLst/>
          </a:prstGeom>
          <a:noFill/>
        </p:spPr>
        <p:txBody>
          <a:bodyPr wrap="square" rtlCol="0">
            <a:spAutoFit/>
          </a:bodyPr>
          <a:lstStyle/>
          <a:p>
            <a:r>
              <a:rPr kumimoji="1" lang="en-US" altLang="zh-CN" sz="2400" spc="-150" dirty="0">
                <a:solidFill>
                  <a:schemeClr val="bg1">
                    <a:lumMod val="65000"/>
                  </a:schemeClr>
                </a:solidFill>
                <a:effectLst>
                  <a:outerShdw blurRad="60007" dist="200025" dir="15000000" sy="30000" kx="-1800000" algn="bl" rotWithShape="0">
                    <a:prstClr val="black">
                      <a:alpha val="32000"/>
                    </a:prstClr>
                  </a:outerShdw>
                </a:effectLst>
              </a:rPr>
              <a:t>25</a:t>
            </a:r>
            <a:endParaRPr kumimoji="1" lang="zh-CN" altLang="en-US" sz="2400" spc="-150" dirty="0">
              <a:solidFill>
                <a:schemeClr val="bg1">
                  <a:lumMod val="65000"/>
                </a:schemeClr>
              </a:solidFill>
              <a:effectLst>
                <a:outerShdw blurRad="60007" dist="200025" dir="15000000" sy="30000" kx="-1800000" algn="bl" rotWithShape="0">
                  <a:prstClr val="black">
                    <a:alpha val="32000"/>
                  </a:prstClr>
                </a:outerShdw>
              </a:effectLst>
            </a:endParaRPr>
          </a:p>
        </p:txBody>
      </p:sp>
      <p:sp>
        <p:nvSpPr>
          <p:cNvPr id="9" name="Google Shape;159;p18">
            <a:extLst>
              <a:ext uri="{FF2B5EF4-FFF2-40B4-BE49-F238E27FC236}">
                <a16:creationId xmlns:a16="http://schemas.microsoft.com/office/drawing/2014/main" id="{3C073322-6983-D744-91DE-F545F7F185AA}"/>
              </a:ext>
            </a:extLst>
          </p:cNvPr>
          <p:cNvSpPr/>
          <p:nvPr/>
        </p:nvSpPr>
        <p:spPr>
          <a:xfrm>
            <a:off x="1066595" y="114926"/>
            <a:ext cx="3603728" cy="462178"/>
          </a:xfrm>
          <a:prstGeom prst="homePlate">
            <a:avLst>
              <a:gd name="adj" fmla="val 50000"/>
            </a:avLst>
          </a:prstGeom>
          <a:solidFill>
            <a:schemeClr val="tx1">
              <a:lumMod val="50000"/>
              <a:lumOff val="50000"/>
            </a:schemeClr>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文本框 9">
            <a:extLst>
              <a:ext uri="{FF2B5EF4-FFF2-40B4-BE49-F238E27FC236}">
                <a16:creationId xmlns:a16="http://schemas.microsoft.com/office/drawing/2014/main" id="{27C4718A-8920-BC48-987A-27C45660D7B2}"/>
              </a:ext>
            </a:extLst>
          </p:cNvPr>
          <p:cNvSpPr txBox="1"/>
          <p:nvPr/>
        </p:nvSpPr>
        <p:spPr>
          <a:xfrm>
            <a:off x="931133" y="577104"/>
            <a:ext cx="3916170" cy="369332"/>
          </a:xfrm>
          <a:prstGeom prst="rect">
            <a:avLst/>
          </a:prstGeom>
          <a:noFill/>
        </p:spPr>
        <p:txBody>
          <a:bodyPr wrap="square" rtlCol="0">
            <a:spAutoFit/>
          </a:bodyPr>
          <a:lstStyle/>
          <a:p>
            <a:r>
              <a:rPr kumimoji="1" lang="en-US" altLang="zh-CN" sz="1800" b="1" dirty="0"/>
              <a:t>_____________________________</a:t>
            </a:r>
            <a:endParaRPr kumimoji="1" lang="zh-CN" altLang="en-US" sz="1800" b="1" dirty="0"/>
          </a:p>
        </p:txBody>
      </p:sp>
      <p:sp>
        <p:nvSpPr>
          <p:cNvPr id="11" name="Google Shape;60;p14">
            <a:extLst>
              <a:ext uri="{FF2B5EF4-FFF2-40B4-BE49-F238E27FC236}">
                <a16:creationId xmlns:a16="http://schemas.microsoft.com/office/drawing/2014/main" id="{7BF80A62-8B42-1844-8326-C7D354FBF46E}"/>
              </a:ext>
            </a:extLst>
          </p:cNvPr>
          <p:cNvSpPr txBox="1">
            <a:spLocks/>
          </p:cNvSpPr>
          <p:nvPr/>
        </p:nvSpPr>
        <p:spPr>
          <a:xfrm>
            <a:off x="1066595" y="12857"/>
            <a:ext cx="3382998" cy="564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sz="3200" b="1" dirty="0">
                <a:solidFill>
                  <a:schemeClr val="bg1"/>
                </a:solidFill>
                <a:latin typeface="Raleway" panose="020B0003030101060003" pitchFamily="34" charset="0"/>
                <a:cs typeface="Times New Roman" panose="02020603050405020304" pitchFamily="18" charset="0"/>
              </a:rPr>
              <a:t>K-means(Cont.)</a:t>
            </a:r>
          </a:p>
        </p:txBody>
      </p:sp>
      <p:pic>
        <p:nvPicPr>
          <p:cNvPr id="8" name="图片 7">
            <a:extLst>
              <a:ext uri="{FF2B5EF4-FFF2-40B4-BE49-F238E27FC236}">
                <a16:creationId xmlns:a16="http://schemas.microsoft.com/office/drawing/2014/main" id="{6BF38D4E-7167-4247-9AC3-5BB62C4CA3E0}"/>
              </a:ext>
            </a:extLst>
          </p:cNvPr>
          <p:cNvPicPr>
            <a:picLocks noChangeAspect="1"/>
          </p:cNvPicPr>
          <p:nvPr/>
        </p:nvPicPr>
        <p:blipFill>
          <a:blip r:embed="rId5"/>
          <a:stretch>
            <a:fillRect/>
          </a:stretch>
        </p:blipFill>
        <p:spPr>
          <a:xfrm>
            <a:off x="311700" y="1499168"/>
            <a:ext cx="4197780" cy="2603575"/>
          </a:xfrm>
          <a:prstGeom prst="rect">
            <a:avLst/>
          </a:prstGeom>
        </p:spPr>
      </p:pic>
      <p:pic>
        <p:nvPicPr>
          <p:cNvPr id="12" name="图片 11">
            <a:extLst>
              <a:ext uri="{FF2B5EF4-FFF2-40B4-BE49-F238E27FC236}">
                <a16:creationId xmlns:a16="http://schemas.microsoft.com/office/drawing/2014/main" id="{DF52A743-3FF6-4E65-893F-825AC89E2425}"/>
              </a:ext>
            </a:extLst>
          </p:cNvPr>
          <p:cNvPicPr>
            <a:picLocks noChangeAspect="1"/>
          </p:cNvPicPr>
          <p:nvPr/>
        </p:nvPicPr>
        <p:blipFill>
          <a:blip r:embed="rId6"/>
          <a:stretch>
            <a:fillRect/>
          </a:stretch>
        </p:blipFill>
        <p:spPr>
          <a:xfrm>
            <a:off x="4948481" y="1499167"/>
            <a:ext cx="3681847" cy="2603575"/>
          </a:xfrm>
          <a:prstGeom prst="rect">
            <a:avLst/>
          </a:prstGeom>
        </p:spPr>
      </p:pic>
    </p:spTree>
    <p:extLst>
      <p:ext uri="{BB962C8B-B14F-4D97-AF65-F5344CB8AC3E}">
        <p14:creationId xmlns:p14="http://schemas.microsoft.com/office/powerpoint/2010/main" val="15756812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902C90BE-5D82-4F06-A598-CB7961F4F2DF}"/>
              </a:ext>
            </a:extLst>
          </p:cNvPr>
          <p:cNvSpPr>
            <a:spLocks noGrp="1"/>
          </p:cNvSpPr>
          <p:nvPr>
            <p:ph type="body" idx="1"/>
          </p:nvPr>
        </p:nvSpPr>
        <p:spPr/>
        <p:txBody>
          <a:bodyPr/>
          <a:lstStyle/>
          <a:p>
            <a:r>
              <a:rPr lang="en-US" b="1" dirty="0"/>
              <a:t> When we cut the datasets into 6 clusters, the cluster 1st 3rd 6th, more employee tend to stay at company; the clusters 2nd 4th 5th trend to leave the company. After checking the plot, we can simply set the two clusters up. So, the first cluster have a trend to stay at company; the others have a balance between leaving and staying.</a:t>
            </a:r>
            <a:endParaRPr lang="en-US" dirty="0"/>
          </a:p>
          <a:p>
            <a:endParaRPr lang="en-US" dirty="0"/>
          </a:p>
        </p:txBody>
      </p:sp>
      <p:sp>
        <p:nvSpPr>
          <p:cNvPr id="7" name="Google Shape;159;p18">
            <a:extLst>
              <a:ext uri="{FF2B5EF4-FFF2-40B4-BE49-F238E27FC236}">
                <a16:creationId xmlns:a16="http://schemas.microsoft.com/office/drawing/2014/main" id="{3BA97165-D79C-E64B-89E2-FF6714A1AF6D}"/>
              </a:ext>
            </a:extLst>
          </p:cNvPr>
          <p:cNvSpPr/>
          <p:nvPr/>
        </p:nvSpPr>
        <p:spPr>
          <a:xfrm>
            <a:off x="1066594" y="114926"/>
            <a:ext cx="6585489" cy="462178"/>
          </a:xfrm>
          <a:prstGeom prst="homePlate">
            <a:avLst>
              <a:gd name="adj" fmla="val 50000"/>
            </a:avLst>
          </a:prstGeom>
          <a:solidFill>
            <a:schemeClr val="tx1">
              <a:lumMod val="50000"/>
              <a:lumOff val="50000"/>
            </a:schemeClr>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文本框 7">
            <a:extLst>
              <a:ext uri="{FF2B5EF4-FFF2-40B4-BE49-F238E27FC236}">
                <a16:creationId xmlns:a16="http://schemas.microsoft.com/office/drawing/2014/main" id="{9F0EF75E-6074-274F-9AF1-054B32FFD3E8}"/>
              </a:ext>
            </a:extLst>
          </p:cNvPr>
          <p:cNvSpPr txBox="1"/>
          <p:nvPr/>
        </p:nvSpPr>
        <p:spPr>
          <a:xfrm>
            <a:off x="931133" y="577104"/>
            <a:ext cx="3916170" cy="369332"/>
          </a:xfrm>
          <a:prstGeom prst="rect">
            <a:avLst/>
          </a:prstGeom>
          <a:noFill/>
        </p:spPr>
        <p:txBody>
          <a:bodyPr wrap="square" rtlCol="0">
            <a:spAutoFit/>
          </a:bodyPr>
          <a:lstStyle/>
          <a:p>
            <a:r>
              <a:rPr kumimoji="1" lang="en-US" altLang="zh-CN" sz="1800" b="1" dirty="0"/>
              <a:t>_____________________________</a:t>
            </a:r>
            <a:endParaRPr kumimoji="1" lang="zh-CN" altLang="en-US" sz="1800" b="1" dirty="0"/>
          </a:p>
        </p:txBody>
      </p:sp>
      <p:sp>
        <p:nvSpPr>
          <p:cNvPr id="9" name="Google Shape;60;p14">
            <a:extLst>
              <a:ext uri="{FF2B5EF4-FFF2-40B4-BE49-F238E27FC236}">
                <a16:creationId xmlns:a16="http://schemas.microsoft.com/office/drawing/2014/main" id="{57C9514E-B713-B64F-AAC0-D80AFA8C8E65}"/>
              </a:ext>
            </a:extLst>
          </p:cNvPr>
          <p:cNvSpPr txBox="1">
            <a:spLocks/>
          </p:cNvSpPr>
          <p:nvPr/>
        </p:nvSpPr>
        <p:spPr>
          <a:xfrm>
            <a:off x="1010446" y="9439"/>
            <a:ext cx="6336837" cy="564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sz="3200" b="1" dirty="0">
                <a:solidFill>
                  <a:schemeClr val="bg1"/>
                </a:solidFill>
                <a:latin typeface="Raleway" panose="020B0003030101060003" pitchFamily="34" charset="0"/>
                <a:cs typeface="Times New Roman" panose="02020603050405020304" pitchFamily="18" charset="0"/>
              </a:rPr>
              <a:t>H-cluster</a:t>
            </a:r>
            <a:r>
              <a:rPr lang="zh-CN" altLang="en-US" sz="3200" b="1" dirty="0">
                <a:solidFill>
                  <a:schemeClr val="bg1"/>
                </a:solidFill>
                <a:latin typeface="Raleway" panose="020B0003030101060003" pitchFamily="34" charset="0"/>
                <a:cs typeface="Times New Roman" panose="02020603050405020304" pitchFamily="18" charset="0"/>
              </a:rPr>
              <a:t> </a:t>
            </a:r>
            <a:r>
              <a:rPr lang="en-US" altLang="zh-CN" sz="3200" b="1" dirty="0">
                <a:solidFill>
                  <a:schemeClr val="bg1"/>
                </a:solidFill>
                <a:latin typeface="Raleway" panose="020B0003030101060003" pitchFamily="34" charset="0"/>
                <a:cs typeface="Times New Roman" panose="02020603050405020304" pitchFamily="18" charset="0"/>
              </a:rPr>
              <a:t>&amp;</a:t>
            </a:r>
            <a:r>
              <a:rPr lang="zh-CN" altLang="en-US" sz="3200" b="1" dirty="0">
                <a:solidFill>
                  <a:schemeClr val="bg1"/>
                </a:solidFill>
                <a:latin typeface="Raleway" panose="020B0003030101060003" pitchFamily="34" charset="0"/>
                <a:cs typeface="Times New Roman" panose="02020603050405020304" pitchFamily="18" charset="0"/>
              </a:rPr>
              <a:t> </a:t>
            </a:r>
            <a:r>
              <a:rPr lang="en-US" altLang="zh-CN" sz="3200" b="1" dirty="0">
                <a:solidFill>
                  <a:schemeClr val="bg1"/>
                </a:solidFill>
                <a:latin typeface="Raleway" panose="020B0003030101060003" pitchFamily="34" charset="0"/>
                <a:cs typeface="Times New Roman" panose="02020603050405020304" pitchFamily="18" charset="0"/>
              </a:rPr>
              <a:t>K-means</a:t>
            </a:r>
            <a:r>
              <a:rPr lang="zh-CN" altLang="en-US" sz="3200" b="1" dirty="0">
                <a:solidFill>
                  <a:schemeClr val="bg1"/>
                </a:solidFill>
                <a:latin typeface="Raleway" panose="020B0003030101060003" pitchFamily="34" charset="0"/>
                <a:cs typeface="Times New Roman" panose="02020603050405020304" pitchFamily="18" charset="0"/>
              </a:rPr>
              <a:t> </a:t>
            </a:r>
            <a:r>
              <a:rPr lang="en-US" altLang="zh-CN" sz="3200" b="1" dirty="0">
                <a:solidFill>
                  <a:schemeClr val="bg1"/>
                </a:solidFill>
                <a:latin typeface="Raleway" panose="020B0003030101060003" pitchFamily="34" charset="0"/>
                <a:cs typeface="Times New Roman" panose="02020603050405020304" pitchFamily="18" charset="0"/>
              </a:rPr>
              <a:t>conclusion</a:t>
            </a:r>
          </a:p>
        </p:txBody>
      </p:sp>
      <p:pic>
        <p:nvPicPr>
          <p:cNvPr id="12" name="图片 11">
            <a:extLst>
              <a:ext uri="{FF2B5EF4-FFF2-40B4-BE49-F238E27FC236}">
                <a16:creationId xmlns:a16="http://schemas.microsoft.com/office/drawing/2014/main" id="{9F292F39-8A31-DB4E-A1EF-CDCDA6617C57}"/>
              </a:ext>
            </a:extLst>
          </p:cNvPr>
          <p:cNvPicPr>
            <a:picLocks noChangeAspect="1"/>
          </p:cNvPicPr>
          <p:nvPr/>
        </p:nvPicPr>
        <p:blipFill>
          <a:blip r:embed="rId3"/>
          <a:stretch>
            <a:fillRect/>
          </a:stretch>
        </p:blipFill>
        <p:spPr>
          <a:xfrm>
            <a:off x="7897329" y="0"/>
            <a:ext cx="1319018" cy="1296108"/>
          </a:xfrm>
          <a:prstGeom prst="rect">
            <a:avLst/>
          </a:prstGeom>
        </p:spPr>
      </p:pic>
      <p:sp>
        <p:nvSpPr>
          <p:cNvPr id="13" name="文本框 12">
            <a:extLst>
              <a:ext uri="{FF2B5EF4-FFF2-40B4-BE49-F238E27FC236}">
                <a16:creationId xmlns:a16="http://schemas.microsoft.com/office/drawing/2014/main" id="{F9153A67-54D7-B746-B53E-3AF30D5F54C9}"/>
              </a:ext>
            </a:extLst>
          </p:cNvPr>
          <p:cNvSpPr txBox="1"/>
          <p:nvPr/>
        </p:nvSpPr>
        <p:spPr>
          <a:xfrm>
            <a:off x="8630328" y="-8320"/>
            <a:ext cx="493775" cy="461665"/>
          </a:xfrm>
          <a:prstGeom prst="rect">
            <a:avLst/>
          </a:prstGeom>
          <a:noFill/>
        </p:spPr>
        <p:txBody>
          <a:bodyPr wrap="square" rtlCol="0">
            <a:spAutoFit/>
          </a:bodyPr>
          <a:lstStyle/>
          <a:p>
            <a:r>
              <a:rPr kumimoji="1" lang="en-US" altLang="zh-CN" sz="2400" spc="-150" dirty="0">
                <a:solidFill>
                  <a:schemeClr val="bg1">
                    <a:lumMod val="65000"/>
                  </a:schemeClr>
                </a:solidFill>
                <a:effectLst>
                  <a:outerShdw blurRad="60007" dist="200025" dir="15000000" sy="30000" kx="-1800000" algn="bl" rotWithShape="0">
                    <a:prstClr val="black">
                      <a:alpha val="32000"/>
                    </a:prstClr>
                  </a:outerShdw>
                </a:effectLst>
              </a:rPr>
              <a:t>26</a:t>
            </a:r>
            <a:endParaRPr kumimoji="1" lang="zh-CN" altLang="en-US" sz="2400" spc="-150" dirty="0">
              <a:solidFill>
                <a:schemeClr val="bg1">
                  <a:lumMod val="65000"/>
                </a:schemeClr>
              </a:solidFill>
              <a:effectLst>
                <a:outerShdw blurRad="60007" dist="200025" dir="15000000" sy="30000" kx="-1800000" algn="bl" rotWithShape="0">
                  <a:prstClr val="black">
                    <a:alpha val="32000"/>
                  </a:prstClr>
                </a:outerShdw>
              </a:effectLst>
            </a:endParaRPr>
          </a:p>
        </p:txBody>
      </p:sp>
    </p:spTree>
    <p:extLst>
      <p:ext uri="{BB962C8B-B14F-4D97-AF65-F5344CB8AC3E}">
        <p14:creationId xmlns:p14="http://schemas.microsoft.com/office/powerpoint/2010/main" val="3364061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4AEE5A3-F87A-4924-9E89-B935A82E3131}"/>
              </a:ext>
            </a:extLst>
          </p:cNvPr>
          <p:cNvSpPr>
            <a:spLocks noGrp="1"/>
          </p:cNvSpPr>
          <p:nvPr>
            <p:ph type="body" idx="1"/>
          </p:nvPr>
        </p:nvSpPr>
        <p:spPr/>
        <p:txBody>
          <a:bodyPr/>
          <a:lstStyle/>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p:txBody>
      </p:sp>
      <p:pic>
        <p:nvPicPr>
          <p:cNvPr id="4" name="图片 3">
            <a:extLst>
              <a:ext uri="{FF2B5EF4-FFF2-40B4-BE49-F238E27FC236}">
                <a16:creationId xmlns:a16="http://schemas.microsoft.com/office/drawing/2014/main" id="{3D549286-8FA0-3C47-A6A5-23A7C115BD31}"/>
              </a:ext>
            </a:extLst>
          </p:cNvPr>
          <p:cNvPicPr>
            <a:picLocks noChangeAspect="1"/>
          </p:cNvPicPr>
          <p:nvPr/>
        </p:nvPicPr>
        <p:blipFill>
          <a:blip r:embed="rId3"/>
          <a:stretch>
            <a:fillRect/>
          </a:stretch>
        </p:blipFill>
        <p:spPr>
          <a:xfrm>
            <a:off x="7897329" y="0"/>
            <a:ext cx="1319018" cy="1296108"/>
          </a:xfrm>
          <a:prstGeom prst="rect">
            <a:avLst/>
          </a:prstGeom>
        </p:spPr>
      </p:pic>
      <p:sp>
        <p:nvSpPr>
          <p:cNvPr id="5" name="文本框 4">
            <a:extLst>
              <a:ext uri="{FF2B5EF4-FFF2-40B4-BE49-F238E27FC236}">
                <a16:creationId xmlns:a16="http://schemas.microsoft.com/office/drawing/2014/main" id="{7886E351-CA01-6A45-8984-6B81B0F3F5DF}"/>
              </a:ext>
            </a:extLst>
          </p:cNvPr>
          <p:cNvSpPr txBox="1"/>
          <p:nvPr/>
        </p:nvSpPr>
        <p:spPr>
          <a:xfrm>
            <a:off x="8630328" y="-8320"/>
            <a:ext cx="493775" cy="461665"/>
          </a:xfrm>
          <a:prstGeom prst="rect">
            <a:avLst/>
          </a:prstGeom>
          <a:noFill/>
        </p:spPr>
        <p:txBody>
          <a:bodyPr wrap="square" rtlCol="0">
            <a:spAutoFit/>
          </a:bodyPr>
          <a:lstStyle/>
          <a:p>
            <a:r>
              <a:rPr kumimoji="1" lang="en-US" altLang="zh-CN" sz="2400" spc="-150" dirty="0">
                <a:solidFill>
                  <a:schemeClr val="bg1">
                    <a:lumMod val="65000"/>
                  </a:schemeClr>
                </a:solidFill>
                <a:effectLst>
                  <a:outerShdw blurRad="60007" dist="200025" dir="15000000" sy="30000" kx="-1800000" algn="bl" rotWithShape="0">
                    <a:prstClr val="black">
                      <a:alpha val="32000"/>
                    </a:prstClr>
                  </a:outerShdw>
                </a:effectLst>
              </a:rPr>
              <a:t>27</a:t>
            </a:r>
            <a:endParaRPr kumimoji="1" lang="zh-CN" altLang="en-US" sz="2400" spc="-150" dirty="0">
              <a:solidFill>
                <a:schemeClr val="bg1">
                  <a:lumMod val="65000"/>
                </a:schemeClr>
              </a:solidFill>
              <a:effectLst>
                <a:outerShdw blurRad="60007" dist="200025" dir="15000000" sy="30000" kx="-1800000" algn="bl" rotWithShape="0">
                  <a:prstClr val="black">
                    <a:alpha val="32000"/>
                  </a:prstClr>
                </a:outerShdw>
              </a:effectLst>
            </a:endParaRPr>
          </a:p>
        </p:txBody>
      </p:sp>
      <p:sp>
        <p:nvSpPr>
          <p:cNvPr id="2" name="矩形 1">
            <a:extLst>
              <a:ext uri="{FF2B5EF4-FFF2-40B4-BE49-F238E27FC236}">
                <a16:creationId xmlns:a16="http://schemas.microsoft.com/office/drawing/2014/main" id="{BE8651AE-91B8-0C42-9E5B-B4DCAD24FCA0}"/>
              </a:ext>
            </a:extLst>
          </p:cNvPr>
          <p:cNvSpPr/>
          <p:nvPr/>
        </p:nvSpPr>
        <p:spPr>
          <a:xfrm>
            <a:off x="2962281" y="1910030"/>
            <a:ext cx="5594557" cy="1323439"/>
          </a:xfrm>
          <a:prstGeom prst="rect">
            <a:avLst/>
          </a:prstGeom>
          <a:noFill/>
        </p:spPr>
        <p:txBody>
          <a:bodyPr wrap="square" lIns="91440" tIns="45720" rIns="91440" bIns="45720">
            <a:spAutoFit/>
            <a:scene3d>
              <a:camera prst="orthographicFront"/>
              <a:lightRig rig="threePt" dir="t"/>
            </a:scene3d>
            <a:sp3d extrusionH="57150">
              <a:bevelT w="38100" h="38100" prst="angle"/>
            </a:sp3d>
          </a:bodyPr>
          <a:lstStyle/>
          <a:p>
            <a:pPr algn="ctr"/>
            <a:r>
              <a:rPr lang="en-US" altLang="zh-CN" sz="8000" b="1" cap="none" spc="0" dirty="0">
                <a:ln w="0"/>
                <a:solidFill>
                  <a:schemeClr val="tx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Thank</a:t>
            </a:r>
            <a:r>
              <a:rPr lang="zh-CN" altLang="en-US" sz="8000" b="1" cap="none" spc="0" dirty="0">
                <a:ln w="0"/>
                <a:solidFill>
                  <a:schemeClr val="tx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r>
              <a:rPr lang="en-US" altLang="zh-CN" sz="8000" b="1" cap="none" spc="0" dirty="0">
                <a:ln w="0"/>
                <a:solidFill>
                  <a:schemeClr val="tx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You</a:t>
            </a:r>
            <a:endParaRPr lang="zh-CN" altLang="en-US" sz="8000" b="1" cap="none" spc="0" dirty="0">
              <a:ln w="0"/>
              <a:solidFill>
                <a:schemeClr val="tx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362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12" name="Google Shape;159;p18">
            <a:extLst>
              <a:ext uri="{FF2B5EF4-FFF2-40B4-BE49-F238E27FC236}">
                <a16:creationId xmlns:a16="http://schemas.microsoft.com/office/drawing/2014/main" id="{8546955E-EBDD-4041-9DBD-D1863C417B0D}"/>
              </a:ext>
            </a:extLst>
          </p:cNvPr>
          <p:cNvSpPr/>
          <p:nvPr/>
        </p:nvSpPr>
        <p:spPr>
          <a:xfrm>
            <a:off x="403140" y="1013568"/>
            <a:ext cx="2961852" cy="462178"/>
          </a:xfrm>
          <a:prstGeom prst="homePlate">
            <a:avLst>
              <a:gd name="adj" fmla="val 50000"/>
            </a:avLst>
          </a:prstGeom>
          <a:solidFill>
            <a:schemeClr val="tx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14"/>
          <p:cNvSpPr txBox="1">
            <a:spLocks noGrp="1"/>
          </p:cNvSpPr>
          <p:nvPr>
            <p:ph type="title"/>
          </p:nvPr>
        </p:nvSpPr>
        <p:spPr>
          <a:xfrm>
            <a:off x="494579" y="903046"/>
            <a:ext cx="3126445" cy="572700"/>
          </a:xfrm>
          <a:prstGeom prst="rect">
            <a:avLst/>
          </a:prstGeom>
        </p:spPr>
        <p:txBody>
          <a:bodyPr spcFirstLastPara="1" wrap="square" lIns="91425" tIns="91425" rIns="91425" bIns="91425" anchor="t" anchorCtr="0">
            <a:noAutofit/>
          </a:bodyPr>
          <a:lstStyle/>
          <a:p>
            <a:r>
              <a:rPr lang="id-ID" altLang="zh-CN" sz="3200" b="1" dirty="0" err="1">
                <a:solidFill>
                  <a:schemeClr val="bg1"/>
                </a:solidFill>
                <a:latin typeface="Raleway" panose="020B0003030101060003" pitchFamily="34" charset="0"/>
              </a:rPr>
              <a:t>Introduction</a:t>
            </a:r>
            <a:br>
              <a:rPr lang="id-ID" altLang="zh-CN" sz="3200" b="1" dirty="0">
                <a:solidFill>
                  <a:schemeClr val="bg1">
                    <a:lumMod val="50000"/>
                  </a:schemeClr>
                </a:solidFill>
                <a:latin typeface="Raleway" panose="020B0003030101060003" pitchFamily="34" charset="0"/>
              </a:rPr>
            </a:br>
            <a:r>
              <a:rPr lang="en-US" altLang="zh-CN" sz="3200" b="1" dirty="0">
                <a:solidFill>
                  <a:schemeClr val="bg1"/>
                </a:solidFill>
                <a:latin typeface="Times New Roman" panose="02020603050405020304" pitchFamily="18" charset="0"/>
                <a:cs typeface="Times New Roman" panose="02020603050405020304" pitchFamily="18" charset="0"/>
              </a:rPr>
              <a:t>n</a:t>
            </a:r>
            <a:endParaRPr sz="3200" b="1" dirty="0">
              <a:solidFill>
                <a:schemeClr val="bg1"/>
              </a:solidFill>
              <a:latin typeface="Times New Roman" panose="02020603050405020304" pitchFamily="18" charset="0"/>
              <a:cs typeface="Times New Roman" panose="02020603050405020304" pitchFamily="18" charset="0"/>
            </a:endParaRPr>
          </a:p>
        </p:txBody>
      </p:sp>
      <p:sp>
        <p:nvSpPr>
          <p:cNvPr id="61" name="Google Shape;61;p14"/>
          <p:cNvSpPr txBox="1">
            <a:spLocks noGrp="1"/>
          </p:cNvSpPr>
          <p:nvPr>
            <p:ph type="body" idx="1"/>
          </p:nvPr>
        </p:nvSpPr>
        <p:spPr>
          <a:xfrm>
            <a:off x="311700" y="1902283"/>
            <a:ext cx="8520600" cy="3416400"/>
          </a:xfrm>
          <a:prstGeom prst="rect">
            <a:avLst/>
          </a:prstGeom>
        </p:spPr>
        <p:txBody>
          <a:bodyPr spcFirstLastPara="1" wrap="square" lIns="91425" tIns="91425" rIns="91425" bIns="91425" anchor="t" anchorCtr="0">
            <a:noAutofit/>
          </a:bodyPr>
          <a:lstStyle/>
          <a:p>
            <a:pPr marL="0" indent="0">
              <a:spcAft>
                <a:spcPts val="1600"/>
              </a:spcAft>
              <a:buNone/>
            </a:pPr>
            <a:r>
              <a:rPr lang="en" sz="2000" dirty="0">
                <a:latin typeface="Times New Roman" panose="02020603050405020304" pitchFamily="18" charset="0"/>
                <a:cs typeface="Times New Roman" panose="02020603050405020304" pitchFamily="18" charset="0"/>
              </a:rPr>
              <a:t>IBM Company Attribution Analysis</a:t>
            </a:r>
            <a:endParaRPr lang="id-ID" sz="2000" dirty="0">
              <a:solidFill>
                <a:schemeClr val="bg1">
                  <a:lumMod val="50000"/>
                </a:schemeClr>
              </a:solidFill>
              <a:latin typeface="Times New Roman" panose="02020603050405020304" pitchFamily="18" charset="0"/>
              <a:cs typeface="Times New Roman" panose="02020603050405020304" pitchFamily="18" charset="0"/>
            </a:endParaRPr>
          </a:p>
          <a:p>
            <a:pPr marL="0" indent="0">
              <a:spcAft>
                <a:spcPts val="1600"/>
              </a:spcAft>
              <a:buNone/>
            </a:pPr>
            <a:r>
              <a:rPr lang="en-US" dirty="0">
                <a:solidFill>
                  <a:schemeClr val="tx1">
                    <a:lumMod val="50000"/>
                    <a:lumOff val="50000"/>
                  </a:schemeClr>
                </a:solidFill>
                <a:latin typeface="Times New Roman" panose="02020603050405020304" pitchFamily="18" charset="0"/>
                <a:cs typeface="Times New Roman" panose="02020603050405020304" pitchFamily="18" charset="0"/>
              </a:rPr>
              <a:t>We do some basic analysis of employee information From IBM. The data contains ANNUAL_RATE annual rate,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haly</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 rate, ethnicity, sex, marital status, job satisfaction, age, number of team changed, referral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source,hire</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 month, termination year, rehire. By analyzing the relationship amongst those, we can provide a model for the  hiring management to better hire people and make best use of human resources.</a:t>
            </a:r>
          </a:p>
        </p:txBody>
      </p:sp>
      <p:sp>
        <p:nvSpPr>
          <p:cNvPr id="4" name="文本框 3">
            <a:extLst>
              <a:ext uri="{FF2B5EF4-FFF2-40B4-BE49-F238E27FC236}">
                <a16:creationId xmlns:a16="http://schemas.microsoft.com/office/drawing/2014/main" id="{C1EDF61B-D6FE-464B-9CEF-1F624D67310F}"/>
              </a:ext>
            </a:extLst>
          </p:cNvPr>
          <p:cNvSpPr txBox="1"/>
          <p:nvPr/>
        </p:nvSpPr>
        <p:spPr>
          <a:xfrm>
            <a:off x="311700" y="1475746"/>
            <a:ext cx="5715000" cy="369332"/>
          </a:xfrm>
          <a:prstGeom prst="rect">
            <a:avLst/>
          </a:prstGeom>
          <a:noFill/>
        </p:spPr>
        <p:txBody>
          <a:bodyPr wrap="square" rtlCol="0">
            <a:spAutoFit/>
          </a:bodyPr>
          <a:lstStyle/>
          <a:p>
            <a:r>
              <a:rPr kumimoji="1" lang="en-US" altLang="zh-CN" sz="1800" b="1" dirty="0"/>
              <a:t>___________________________________________</a:t>
            </a:r>
            <a:endParaRPr kumimoji="1" lang="zh-CN" altLang="en-US" sz="1800" b="1" dirty="0"/>
          </a:p>
        </p:txBody>
      </p:sp>
      <p:pic>
        <p:nvPicPr>
          <p:cNvPr id="9" name="图片 8">
            <a:extLst>
              <a:ext uri="{FF2B5EF4-FFF2-40B4-BE49-F238E27FC236}">
                <a16:creationId xmlns:a16="http://schemas.microsoft.com/office/drawing/2014/main" id="{E66CFA81-5C38-BF4D-88CF-2C830F89F028}"/>
              </a:ext>
            </a:extLst>
          </p:cNvPr>
          <p:cNvPicPr>
            <a:picLocks noChangeAspect="1"/>
          </p:cNvPicPr>
          <p:nvPr/>
        </p:nvPicPr>
        <p:blipFill>
          <a:blip r:embed="rId4"/>
          <a:stretch>
            <a:fillRect/>
          </a:stretch>
        </p:blipFill>
        <p:spPr>
          <a:xfrm>
            <a:off x="8007057" y="0"/>
            <a:ext cx="1319018" cy="1296108"/>
          </a:xfrm>
          <a:prstGeom prst="rect">
            <a:avLst/>
          </a:prstGeom>
        </p:spPr>
      </p:pic>
      <p:sp>
        <p:nvSpPr>
          <p:cNvPr id="10" name="文本框 9">
            <a:extLst>
              <a:ext uri="{FF2B5EF4-FFF2-40B4-BE49-F238E27FC236}">
                <a16:creationId xmlns:a16="http://schemas.microsoft.com/office/drawing/2014/main" id="{5B06146C-9845-2B47-8C1D-F1C70C33F549}"/>
              </a:ext>
            </a:extLst>
          </p:cNvPr>
          <p:cNvSpPr txBox="1"/>
          <p:nvPr/>
        </p:nvSpPr>
        <p:spPr>
          <a:xfrm>
            <a:off x="8832300" y="-16640"/>
            <a:ext cx="493775" cy="461665"/>
          </a:xfrm>
          <a:prstGeom prst="rect">
            <a:avLst/>
          </a:prstGeom>
          <a:noFill/>
        </p:spPr>
        <p:txBody>
          <a:bodyPr wrap="square" rtlCol="0">
            <a:spAutoFit/>
          </a:bodyPr>
          <a:lstStyle/>
          <a:p>
            <a:r>
              <a:rPr kumimoji="1" lang="en-US" altLang="zh-CN" sz="2400" spc="-150" dirty="0">
                <a:solidFill>
                  <a:schemeClr val="bg1">
                    <a:lumMod val="65000"/>
                  </a:schemeClr>
                </a:solidFill>
                <a:effectLst>
                  <a:outerShdw blurRad="60007" dist="200025" dir="15000000" sy="30000" kx="-1800000" algn="bl" rotWithShape="0">
                    <a:prstClr val="black">
                      <a:alpha val="32000"/>
                    </a:prstClr>
                  </a:outerShdw>
                </a:effectLst>
              </a:rPr>
              <a:t>3</a:t>
            </a:r>
            <a:endParaRPr kumimoji="1" lang="zh-CN" altLang="en-US" sz="2400" spc="-150" dirty="0">
              <a:solidFill>
                <a:schemeClr val="bg1">
                  <a:lumMod val="65000"/>
                </a:schemeClr>
              </a:solidFill>
              <a:effectLst>
                <a:outerShdw blurRad="60007" dist="200025" dir="15000000" sy="30000" kx="-1800000" algn="bl" rotWithShape="0">
                  <a:prstClr val="black">
                    <a:alpha val="32000"/>
                  </a:prstClr>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1"/>
        <p:cNvGrpSpPr/>
        <p:nvPr/>
      </p:nvGrpSpPr>
      <p:grpSpPr>
        <a:xfrm>
          <a:off x="0" y="0"/>
          <a:ext cx="0" cy="0"/>
          <a:chOff x="0" y="0"/>
          <a:chExt cx="0" cy="0"/>
        </a:xfrm>
      </p:grpSpPr>
      <p:sp>
        <p:nvSpPr>
          <p:cNvPr id="73" name="Google Shape;73;p16"/>
          <p:cNvSpPr txBox="1">
            <a:spLocks noGrp="1"/>
          </p:cNvSpPr>
          <p:nvPr>
            <p:ph type="body" idx="1"/>
          </p:nvPr>
        </p:nvSpPr>
        <p:spPr>
          <a:xfrm>
            <a:off x="220260" y="2030299"/>
            <a:ext cx="8520600" cy="3416400"/>
          </a:xfrm>
          <a:prstGeom prst="rect">
            <a:avLst/>
          </a:prstGeom>
        </p:spPr>
        <p:txBody>
          <a:bodyPr spcFirstLastPara="1" wrap="square" lIns="91425" tIns="91425" rIns="91425" bIns="91425" anchor="t" anchorCtr="0">
            <a:noAutofit/>
          </a:bodyPr>
          <a:lstStyle/>
          <a:p>
            <a:pPr marL="342900">
              <a:buClr>
                <a:srgbClr val="FF6D6D"/>
              </a:buClr>
              <a:buFont typeface="Arial" panose="020B0604020202020204" pitchFamily="34" charset="0"/>
              <a:buChar char="•"/>
            </a:pPr>
            <a:r>
              <a:rPr lang="en-US" b="1" dirty="0">
                <a:solidFill>
                  <a:schemeClr val="tx1">
                    <a:lumMod val="50000"/>
                    <a:lumOff val="50000"/>
                  </a:schemeClr>
                </a:solidFill>
                <a:latin typeface="Times New Roman" panose="02020603050405020304" pitchFamily="18" charset="0"/>
                <a:cs typeface="Times New Roman" panose="02020603050405020304" pitchFamily="18" charset="0"/>
              </a:rPr>
              <a:t>The dataset is from IBM,  and the dataset contains 9612 IBM employees’ basic information.</a:t>
            </a:r>
            <a:endParaRPr lang="id-ID" b="1" dirty="0">
              <a:solidFill>
                <a:schemeClr val="tx1">
                  <a:lumMod val="50000"/>
                  <a:lumOff val="50000"/>
                </a:schemeClr>
              </a:solidFill>
              <a:latin typeface="Times New Roman" panose="02020603050405020304" pitchFamily="18" charset="0"/>
              <a:cs typeface="Times New Roman" panose="02020603050405020304" pitchFamily="18" charset="0"/>
            </a:endParaRPr>
          </a:p>
          <a:p>
            <a:pPr marL="285750" indent="-285750">
              <a:buClr>
                <a:srgbClr val="B4DE2C"/>
              </a:buClr>
              <a:buFont typeface="Arial" panose="020B0604020202020204" pitchFamily="34" charset="0"/>
              <a:buChar char="•"/>
            </a:pP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marL="285750" indent="-285750">
              <a:buClr>
                <a:srgbClr val="FF6D6D"/>
              </a:buClr>
              <a:buFont typeface="Arial" panose="020B0604020202020204" pitchFamily="34" charset="0"/>
              <a:buChar char="•"/>
            </a:pPr>
            <a:r>
              <a:rPr lang="en-US" dirty="0">
                <a:solidFill>
                  <a:schemeClr val="tx1">
                    <a:lumMod val="50000"/>
                    <a:lumOff val="50000"/>
                  </a:schemeClr>
                </a:solidFill>
                <a:latin typeface="Times New Roman" panose="02020603050405020304" pitchFamily="18" charset="0"/>
                <a:cs typeface="Times New Roman" panose="02020603050405020304" pitchFamily="18" charset="0"/>
              </a:rPr>
              <a:t>We used this to data to see if we could build a classifier that could predict whether or not this employee would stay on IBM.</a:t>
            </a:r>
            <a:endParaRPr lang="id-ID" dirty="0">
              <a:solidFill>
                <a:schemeClr val="tx1">
                  <a:lumMod val="50000"/>
                  <a:lumOff val="50000"/>
                </a:schemeClr>
              </a:solidFill>
              <a:latin typeface="Times New Roman" panose="02020603050405020304" pitchFamily="18" charset="0"/>
              <a:cs typeface="Times New Roman" panose="02020603050405020304" pitchFamily="18" charset="0"/>
            </a:endParaRPr>
          </a:p>
          <a:p>
            <a:pPr marL="285750" indent="-285750">
              <a:buClr>
                <a:srgbClr val="B4DE2C"/>
              </a:buClr>
              <a:buFont typeface="Arial" panose="020B0604020202020204" pitchFamily="34" charset="0"/>
              <a:buChar char="•"/>
            </a:pP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marL="285750" indent="-285750">
              <a:buClr>
                <a:srgbClr val="FF6D6D"/>
              </a:buClr>
              <a:buFont typeface="Arial" panose="020B0604020202020204" pitchFamily="34" charset="0"/>
              <a:buChar char="•"/>
            </a:pPr>
            <a:r>
              <a:rPr lang="en-US" dirty="0">
                <a:solidFill>
                  <a:schemeClr val="tx1">
                    <a:lumMod val="50000"/>
                    <a:lumOff val="50000"/>
                  </a:schemeClr>
                </a:solidFill>
                <a:latin typeface="Times New Roman" panose="02020603050405020304" pitchFamily="18" charset="0"/>
                <a:cs typeface="Times New Roman" panose="02020603050405020304" pitchFamily="18" charset="0"/>
              </a:rPr>
              <a:t>There are 27 columns. 21 of which are employee attributes, one column for ID name,  and other columns are not considered this time.</a:t>
            </a:r>
            <a:endParaRPr lang="id-ID" dirty="0">
              <a:solidFill>
                <a:schemeClr val="tx1">
                  <a:lumMod val="50000"/>
                  <a:lumOff val="50000"/>
                </a:schemeClr>
              </a:solidFill>
              <a:latin typeface="Times New Roman" panose="02020603050405020304" pitchFamily="18" charset="0"/>
              <a:cs typeface="Times New Roman" panose="02020603050405020304" pitchFamily="18" charset="0"/>
            </a:endParaRPr>
          </a:p>
          <a:p>
            <a:pPr marL="0" lvl="0" indent="0" algn="l" rtl="0">
              <a:spcBef>
                <a:spcPts val="0"/>
              </a:spcBef>
              <a:spcAft>
                <a:spcPts val="1600"/>
              </a:spcAft>
              <a:buNone/>
            </a:pPr>
            <a:endParaRPr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2F1C8F1C-8781-D44A-B6E6-6456882E7C58}"/>
              </a:ext>
            </a:extLst>
          </p:cNvPr>
          <p:cNvPicPr>
            <a:picLocks noChangeAspect="1"/>
          </p:cNvPicPr>
          <p:nvPr/>
        </p:nvPicPr>
        <p:blipFill>
          <a:blip r:embed="rId4"/>
          <a:stretch>
            <a:fillRect/>
          </a:stretch>
        </p:blipFill>
        <p:spPr>
          <a:xfrm>
            <a:off x="8007057" y="0"/>
            <a:ext cx="1319018" cy="1296108"/>
          </a:xfrm>
          <a:prstGeom prst="rect">
            <a:avLst/>
          </a:prstGeom>
        </p:spPr>
      </p:pic>
      <p:sp>
        <p:nvSpPr>
          <p:cNvPr id="13" name="文本框 12">
            <a:extLst>
              <a:ext uri="{FF2B5EF4-FFF2-40B4-BE49-F238E27FC236}">
                <a16:creationId xmlns:a16="http://schemas.microsoft.com/office/drawing/2014/main" id="{ACFEE9C8-2687-3E4E-9802-44D7D1BBA80F}"/>
              </a:ext>
            </a:extLst>
          </p:cNvPr>
          <p:cNvSpPr txBox="1"/>
          <p:nvPr/>
        </p:nvSpPr>
        <p:spPr>
          <a:xfrm>
            <a:off x="8832300" y="-16640"/>
            <a:ext cx="493775" cy="461665"/>
          </a:xfrm>
          <a:prstGeom prst="rect">
            <a:avLst/>
          </a:prstGeom>
          <a:noFill/>
        </p:spPr>
        <p:txBody>
          <a:bodyPr wrap="square" rtlCol="0">
            <a:spAutoFit/>
          </a:bodyPr>
          <a:lstStyle/>
          <a:p>
            <a:r>
              <a:rPr kumimoji="1" lang="en-US" altLang="zh-CN" sz="2400" spc="-150" dirty="0">
                <a:solidFill>
                  <a:schemeClr val="bg1">
                    <a:lumMod val="65000"/>
                  </a:schemeClr>
                </a:solidFill>
                <a:effectLst>
                  <a:outerShdw blurRad="60007" dist="200025" dir="15000000" sy="30000" kx="-1800000" algn="bl" rotWithShape="0">
                    <a:prstClr val="black">
                      <a:alpha val="32000"/>
                    </a:prstClr>
                  </a:outerShdw>
                </a:effectLst>
              </a:rPr>
              <a:t>4</a:t>
            </a:r>
            <a:endParaRPr kumimoji="1" lang="zh-CN" altLang="en-US" sz="2400" spc="-150" dirty="0">
              <a:solidFill>
                <a:schemeClr val="bg1">
                  <a:lumMod val="65000"/>
                </a:schemeClr>
              </a:solidFill>
              <a:effectLst>
                <a:outerShdw blurRad="60007" dist="200025" dir="15000000" sy="30000" kx="-1800000" algn="bl" rotWithShape="0">
                  <a:prstClr val="black">
                    <a:alpha val="32000"/>
                  </a:prstClr>
                </a:outerShdw>
              </a:effectLst>
            </a:endParaRPr>
          </a:p>
        </p:txBody>
      </p:sp>
      <p:sp>
        <p:nvSpPr>
          <p:cNvPr id="30" name="Google Shape;159;p18">
            <a:extLst>
              <a:ext uri="{FF2B5EF4-FFF2-40B4-BE49-F238E27FC236}">
                <a16:creationId xmlns:a16="http://schemas.microsoft.com/office/drawing/2014/main" id="{7E4DABDD-758C-5D4F-A0FB-F57E36226706}"/>
              </a:ext>
            </a:extLst>
          </p:cNvPr>
          <p:cNvSpPr/>
          <p:nvPr/>
        </p:nvSpPr>
        <p:spPr>
          <a:xfrm>
            <a:off x="403140" y="1013568"/>
            <a:ext cx="2961852" cy="462178"/>
          </a:xfrm>
          <a:prstGeom prst="homePlate">
            <a:avLst>
              <a:gd name="adj" fmla="val 50000"/>
            </a:avLst>
          </a:prstGeom>
          <a:solidFill>
            <a:schemeClr val="tx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60;p14">
            <a:extLst>
              <a:ext uri="{FF2B5EF4-FFF2-40B4-BE49-F238E27FC236}">
                <a16:creationId xmlns:a16="http://schemas.microsoft.com/office/drawing/2014/main" id="{F0F8ED19-A70A-8D4A-8953-0BA1A79DE8B4}"/>
              </a:ext>
            </a:extLst>
          </p:cNvPr>
          <p:cNvSpPr txBox="1">
            <a:spLocks noGrp="1"/>
          </p:cNvSpPr>
          <p:nvPr>
            <p:ph type="title"/>
          </p:nvPr>
        </p:nvSpPr>
        <p:spPr>
          <a:xfrm>
            <a:off x="494579" y="903046"/>
            <a:ext cx="3126445" cy="572700"/>
          </a:xfrm>
          <a:prstGeom prst="rect">
            <a:avLst/>
          </a:prstGeom>
        </p:spPr>
        <p:txBody>
          <a:bodyPr spcFirstLastPara="1" wrap="square" lIns="91425" tIns="91425" rIns="91425" bIns="91425" anchor="t" anchorCtr="0">
            <a:noAutofit/>
          </a:bodyPr>
          <a:lstStyle/>
          <a:p>
            <a:r>
              <a:rPr lang="en-US" altLang="zh-CN" sz="3200" b="1" dirty="0">
                <a:solidFill>
                  <a:schemeClr val="bg1"/>
                </a:solidFill>
                <a:latin typeface="Raleway" panose="020B0003030101060003" pitchFamily="34" charset="0"/>
              </a:rPr>
              <a:t>Data</a:t>
            </a:r>
            <a:r>
              <a:rPr lang="zh-CN" altLang="en-US" sz="3200" b="1" dirty="0">
                <a:solidFill>
                  <a:schemeClr val="bg1"/>
                </a:solidFill>
                <a:latin typeface="Raleway" panose="020B0003030101060003" pitchFamily="34" charset="0"/>
              </a:rPr>
              <a:t> </a:t>
            </a:r>
            <a:r>
              <a:rPr lang="en-US" altLang="zh-CN" sz="3200" b="1" dirty="0">
                <a:solidFill>
                  <a:schemeClr val="bg1"/>
                </a:solidFill>
                <a:latin typeface="Raleway" panose="020B0003030101060003" pitchFamily="34" charset="0"/>
              </a:rPr>
              <a:t>Details</a:t>
            </a:r>
            <a:br>
              <a:rPr lang="id-ID" altLang="zh-CN" sz="3200" b="1" dirty="0">
                <a:solidFill>
                  <a:schemeClr val="bg1">
                    <a:lumMod val="50000"/>
                  </a:schemeClr>
                </a:solidFill>
                <a:latin typeface="Raleway" panose="020B0003030101060003" pitchFamily="34" charset="0"/>
              </a:rPr>
            </a:br>
            <a:r>
              <a:rPr lang="en-US" altLang="zh-CN" sz="3200" b="1" dirty="0">
                <a:solidFill>
                  <a:schemeClr val="bg1"/>
                </a:solidFill>
                <a:latin typeface="Times New Roman" panose="02020603050405020304" pitchFamily="18" charset="0"/>
                <a:cs typeface="Times New Roman" panose="02020603050405020304" pitchFamily="18" charset="0"/>
              </a:rPr>
              <a:t>n</a:t>
            </a:r>
            <a:endParaRPr sz="3200" b="1" dirty="0">
              <a:solidFill>
                <a:schemeClr val="bg1"/>
              </a:solidFill>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DE597BE4-55AB-2D43-A12C-D9C7FD105655}"/>
              </a:ext>
            </a:extLst>
          </p:cNvPr>
          <p:cNvSpPr txBox="1"/>
          <p:nvPr/>
        </p:nvSpPr>
        <p:spPr>
          <a:xfrm>
            <a:off x="311700" y="1475746"/>
            <a:ext cx="5715000" cy="369332"/>
          </a:xfrm>
          <a:prstGeom prst="rect">
            <a:avLst/>
          </a:prstGeom>
          <a:noFill/>
        </p:spPr>
        <p:txBody>
          <a:bodyPr wrap="square" rtlCol="0">
            <a:spAutoFit/>
          </a:bodyPr>
          <a:lstStyle/>
          <a:p>
            <a:r>
              <a:rPr kumimoji="1" lang="en-US" altLang="zh-CN" sz="1800" b="1" dirty="0"/>
              <a:t>___________________________________________</a:t>
            </a:r>
            <a:endParaRPr kumimoji="1" lang="zh-CN" altLang="en-US" sz="18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5"/>
        <p:cNvGrpSpPr/>
        <p:nvPr/>
      </p:nvGrpSpPr>
      <p:grpSpPr>
        <a:xfrm>
          <a:off x="0" y="0"/>
          <a:ext cx="0" cy="0"/>
          <a:chOff x="0" y="0"/>
          <a:chExt cx="0" cy="0"/>
        </a:xfrm>
      </p:grpSpPr>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  </a:t>
            </a:r>
            <a:endParaRPr dirty="0"/>
          </a:p>
        </p:txBody>
      </p:sp>
      <p:graphicFrame>
        <p:nvGraphicFramePr>
          <p:cNvPr id="2" name="表格 1">
            <a:extLst>
              <a:ext uri="{FF2B5EF4-FFF2-40B4-BE49-F238E27FC236}">
                <a16:creationId xmlns:a16="http://schemas.microsoft.com/office/drawing/2014/main" id="{A4A33BD7-B2A4-4A64-9BE7-E430924B35E4}"/>
              </a:ext>
            </a:extLst>
          </p:cNvPr>
          <p:cNvGraphicFramePr>
            <a:graphicFrameLocks noGrp="1"/>
          </p:cNvGraphicFramePr>
          <p:nvPr>
            <p:extLst>
              <p:ext uri="{D42A27DB-BD31-4B8C-83A1-F6EECF244321}">
                <p14:modId xmlns:p14="http://schemas.microsoft.com/office/powerpoint/2010/main" val="3126371493"/>
              </p:ext>
            </p:extLst>
          </p:nvPr>
        </p:nvGraphicFramePr>
        <p:xfrm>
          <a:off x="311700" y="2048926"/>
          <a:ext cx="7800683" cy="2737112"/>
        </p:xfrm>
        <a:graphic>
          <a:graphicData uri="http://schemas.openxmlformats.org/drawingml/2006/table">
            <a:tbl>
              <a:tblPr>
                <a:tableStyleId>{284E427A-3D55-4303-BF80-6455036E1DE7}</a:tableStyleId>
              </a:tblPr>
              <a:tblGrid>
                <a:gridCol w="2312925">
                  <a:extLst>
                    <a:ext uri="{9D8B030D-6E8A-4147-A177-3AD203B41FA5}">
                      <a16:colId xmlns:a16="http://schemas.microsoft.com/office/drawing/2014/main" val="3574093018"/>
                    </a:ext>
                  </a:extLst>
                </a:gridCol>
                <a:gridCol w="759113">
                  <a:extLst>
                    <a:ext uri="{9D8B030D-6E8A-4147-A177-3AD203B41FA5}">
                      <a16:colId xmlns:a16="http://schemas.microsoft.com/office/drawing/2014/main" val="1785335518"/>
                    </a:ext>
                  </a:extLst>
                </a:gridCol>
                <a:gridCol w="1534042">
                  <a:extLst>
                    <a:ext uri="{9D8B030D-6E8A-4147-A177-3AD203B41FA5}">
                      <a16:colId xmlns:a16="http://schemas.microsoft.com/office/drawing/2014/main" val="2048255343"/>
                    </a:ext>
                  </a:extLst>
                </a:gridCol>
                <a:gridCol w="759113">
                  <a:extLst>
                    <a:ext uri="{9D8B030D-6E8A-4147-A177-3AD203B41FA5}">
                      <a16:colId xmlns:a16="http://schemas.microsoft.com/office/drawing/2014/main" val="1798602239"/>
                    </a:ext>
                  </a:extLst>
                </a:gridCol>
                <a:gridCol w="1676377">
                  <a:extLst>
                    <a:ext uri="{9D8B030D-6E8A-4147-A177-3AD203B41FA5}">
                      <a16:colId xmlns:a16="http://schemas.microsoft.com/office/drawing/2014/main" val="3814329351"/>
                    </a:ext>
                  </a:extLst>
                </a:gridCol>
                <a:gridCol w="759113">
                  <a:extLst>
                    <a:ext uri="{9D8B030D-6E8A-4147-A177-3AD203B41FA5}">
                      <a16:colId xmlns:a16="http://schemas.microsoft.com/office/drawing/2014/main" val="1110026275"/>
                    </a:ext>
                  </a:extLst>
                </a:gridCol>
              </a:tblGrid>
              <a:tr h="391016">
                <a:tc>
                  <a:txBody>
                    <a:bodyPr/>
                    <a:lstStyle/>
                    <a:p>
                      <a:pPr algn="l" fontAlgn="b"/>
                      <a:r>
                        <a:rPr lang="en-US" sz="1100" b="1" u="none" strike="noStrike" spc="0" dirty="0">
                          <a:effectLst/>
                          <a:latin typeface="Times New Roman" panose="02020603050405020304" pitchFamily="18" charset="0"/>
                          <a:cs typeface="Times New Roman" panose="02020603050405020304" pitchFamily="18" charset="0"/>
                        </a:rPr>
                        <a:t>Attribute</a:t>
                      </a:r>
                      <a:endParaRPr lang="en-US" sz="1100" b="1" i="0" u="none" strike="noStrike" spc="0" dirty="0">
                        <a:solidFill>
                          <a:srgbClr val="FF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a:effectLst/>
                          <a:latin typeface="Times New Roman" panose="02020603050405020304" pitchFamily="18" charset="0"/>
                          <a:cs typeface="Times New Roman" panose="02020603050405020304" pitchFamily="18" charset="0"/>
                        </a:rPr>
                        <a:t>Type</a:t>
                      </a:r>
                      <a:endParaRPr lang="en-US" sz="1100" b="1" i="0" u="none" strike="noStrike" spc="0">
                        <a:solidFill>
                          <a:srgbClr val="FF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dirty="0">
                          <a:effectLst/>
                          <a:latin typeface="Times New Roman" panose="02020603050405020304" pitchFamily="18" charset="0"/>
                          <a:cs typeface="Times New Roman" panose="02020603050405020304" pitchFamily="18" charset="0"/>
                        </a:rPr>
                        <a:t>Attribute</a:t>
                      </a:r>
                      <a:endParaRPr lang="en-US" sz="1100" b="1" i="0" u="none" strike="noStrike" spc="0" dirty="0">
                        <a:solidFill>
                          <a:srgbClr val="FF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a:effectLst/>
                          <a:latin typeface="Times New Roman" panose="02020603050405020304" pitchFamily="18" charset="0"/>
                          <a:cs typeface="Times New Roman" panose="02020603050405020304" pitchFamily="18" charset="0"/>
                        </a:rPr>
                        <a:t>Type</a:t>
                      </a:r>
                      <a:endParaRPr lang="en-US" sz="1100" b="1" i="0" u="none" strike="noStrike" spc="0">
                        <a:solidFill>
                          <a:srgbClr val="FF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dirty="0">
                          <a:effectLst/>
                          <a:latin typeface="Times New Roman" panose="02020603050405020304" pitchFamily="18" charset="0"/>
                          <a:cs typeface="Times New Roman" panose="02020603050405020304" pitchFamily="18" charset="0"/>
                        </a:rPr>
                        <a:t>Attribute</a:t>
                      </a:r>
                      <a:endParaRPr lang="en-US" sz="1100" b="1" i="0" u="none" strike="noStrike" spc="0" dirty="0">
                        <a:solidFill>
                          <a:srgbClr val="FF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a:effectLst/>
                          <a:latin typeface="Times New Roman" panose="02020603050405020304" pitchFamily="18" charset="0"/>
                          <a:cs typeface="Times New Roman" panose="02020603050405020304" pitchFamily="18" charset="0"/>
                        </a:rPr>
                        <a:t>Type</a:t>
                      </a:r>
                      <a:endParaRPr lang="en-US" sz="1100" b="1" i="0" u="none" strike="noStrike" spc="0">
                        <a:solidFill>
                          <a:srgbClr val="FF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extLst>
                  <a:ext uri="{0D108BD9-81ED-4DB2-BD59-A6C34878D82A}">
                    <a16:rowId xmlns:a16="http://schemas.microsoft.com/office/drawing/2014/main" val="935081847"/>
                  </a:ext>
                </a:extLst>
              </a:tr>
              <a:tr h="391016">
                <a:tc>
                  <a:txBody>
                    <a:bodyPr/>
                    <a:lstStyle/>
                    <a:p>
                      <a:pPr algn="l" fontAlgn="b"/>
                      <a:r>
                        <a:rPr lang="en-US" sz="1100" b="1" u="none" strike="noStrike" spc="0" dirty="0">
                          <a:effectLst/>
                          <a:latin typeface="Times New Roman" panose="02020603050405020304" pitchFamily="18" charset="0"/>
                          <a:cs typeface="Times New Roman" panose="02020603050405020304" pitchFamily="18" charset="0"/>
                        </a:rPr>
                        <a:t>ANNUAL_RATE</a:t>
                      </a:r>
                      <a:endParaRPr lang="en-US" sz="1100" b="1" i="0" u="none" strike="noStrike" spc="0"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a:effectLst/>
                          <a:latin typeface="Times New Roman" panose="02020603050405020304" pitchFamily="18" charset="0"/>
                          <a:cs typeface="Times New Roman" panose="02020603050405020304" pitchFamily="18" charset="0"/>
                        </a:rPr>
                        <a:t>number</a:t>
                      </a:r>
                      <a:endParaRPr lang="en-US" sz="1100" b="1" i="0" u="none" strike="noStrike" spc="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a:effectLst/>
                          <a:latin typeface="Times New Roman" panose="02020603050405020304" pitchFamily="18" charset="0"/>
                          <a:cs typeface="Times New Roman" panose="02020603050405020304" pitchFamily="18" charset="0"/>
                        </a:rPr>
                        <a:t>HRLY_RATE</a:t>
                      </a:r>
                      <a:endParaRPr lang="en-US" sz="1100" b="1" i="0" u="none" strike="noStrike" spc="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a:effectLst/>
                          <a:latin typeface="Times New Roman" panose="02020603050405020304" pitchFamily="18" charset="0"/>
                          <a:cs typeface="Times New Roman" panose="02020603050405020304" pitchFamily="18" charset="0"/>
                        </a:rPr>
                        <a:t>number</a:t>
                      </a:r>
                      <a:endParaRPr lang="en-US" sz="1100" b="1" i="0" u="none" strike="noStrike" spc="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a:effectLst/>
                          <a:latin typeface="Times New Roman" panose="02020603050405020304" pitchFamily="18" charset="0"/>
                          <a:cs typeface="Times New Roman" panose="02020603050405020304" pitchFamily="18" charset="0"/>
                        </a:rPr>
                        <a:t>ETHNICITY</a:t>
                      </a:r>
                      <a:endParaRPr lang="en-US" sz="1100" b="1" i="0" u="none" strike="noStrike" spc="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a:effectLst/>
                          <a:latin typeface="Times New Roman" panose="02020603050405020304" pitchFamily="18" charset="0"/>
                          <a:cs typeface="Times New Roman" panose="02020603050405020304" pitchFamily="18" charset="0"/>
                        </a:rPr>
                        <a:t>chr</a:t>
                      </a:r>
                      <a:endParaRPr lang="en-US" sz="1100" b="1" i="0" u="none" strike="noStrike" spc="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extLst>
                  <a:ext uri="{0D108BD9-81ED-4DB2-BD59-A6C34878D82A}">
                    <a16:rowId xmlns:a16="http://schemas.microsoft.com/office/drawing/2014/main" val="409229412"/>
                  </a:ext>
                </a:extLst>
              </a:tr>
              <a:tr h="391016">
                <a:tc>
                  <a:txBody>
                    <a:bodyPr/>
                    <a:lstStyle/>
                    <a:p>
                      <a:pPr algn="l" fontAlgn="b"/>
                      <a:r>
                        <a:rPr lang="en-US" sz="1100" b="1" u="none" strike="noStrike" spc="0" dirty="0">
                          <a:effectLst/>
                          <a:latin typeface="Times New Roman" panose="02020603050405020304" pitchFamily="18" charset="0"/>
                          <a:cs typeface="Times New Roman" panose="02020603050405020304" pitchFamily="18" charset="0"/>
                        </a:rPr>
                        <a:t>SEX</a:t>
                      </a:r>
                      <a:endParaRPr lang="en-US" sz="1100" b="1" i="0" u="none" strike="noStrike" spc="0"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a:effectLst/>
                          <a:latin typeface="Times New Roman" panose="02020603050405020304" pitchFamily="18" charset="0"/>
                          <a:cs typeface="Times New Roman" panose="02020603050405020304" pitchFamily="18" charset="0"/>
                        </a:rPr>
                        <a:t>chr</a:t>
                      </a:r>
                      <a:endParaRPr lang="en-US" sz="1100" b="1" i="0" u="none" strike="noStrike" spc="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a:effectLst/>
                          <a:latin typeface="Times New Roman" panose="02020603050405020304" pitchFamily="18" charset="0"/>
                          <a:cs typeface="Times New Roman" panose="02020603050405020304" pitchFamily="18" charset="0"/>
                        </a:rPr>
                        <a:t>JOB_SATISFACTION</a:t>
                      </a:r>
                      <a:endParaRPr lang="en-US" sz="1100" b="1" i="0" u="none" strike="noStrike" spc="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a:effectLst/>
                          <a:latin typeface="Times New Roman" panose="02020603050405020304" pitchFamily="18" charset="0"/>
                          <a:cs typeface="Times New Roman" panose="02020603050405020304" pitchFamily="18" charset="0"/>
                        </a:rPr>
                        <a:t>number</a:t>
                      </a:r>
                      <a:endParaRPr lang="en-US" sz="1100" b="1" i="0" u="none" strike="noStrike" spc="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dirty="0">
                          <a:effectLst/>
                          <a:latin typeface="Times New Roman" panose="02020603050405020304" pitchFamily="18" charset="0"/>
                          <a:cs typeface="Times New Roman" panose="02020603050405020304" pitchFamily="18" charset="0"/>
                        </a:rPr>
                        <a:t>AGE</a:t>
                      </a:r>
                      <a:endParaRPr lang="en-US" sz="1100" b="1" i="0" u="none" strike="noStrike" spc="0"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a:effectLst/>
                          <a:latin typeface="Times New Roman" panose="02020603050405020304" pitchFamily="18" charset="0"/>
                          <a:cs typeface="Times New Roman" panose="02020603050405020304" pitchFamily="18" charset="0"/>
                        </a:rPr>
                        <a:t>number</a:t>
                      </a:r>
                      <a:endParaRPr lang="en-US" sz="1100" b="1" i="0" u="none" strike="noStrike" spc="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extLst>
                  <a:ext uri="{0D108BD9-81ED-4DB2-BD59-A6C34878D82A}">
                    <a16:rowId xmlns:a16="http://schemas.microsoft.com/office/drawing/2014/main" val="52242647"/>
                  </a:ext>
                </a:extLst>
              </a:tr>
              <a:tr h="391016">
                <a:tc>
                  <a:txBody>
                    <a:bodyPr/>
                    <a:lstStyle/>
                    <a:p>
                      <a:pPr algn="l" fontAlgn="b"/>
                      <a:r>
                        <a:rPr lang="en-US" sz="1100" b="1" u="none" strike="noStrike" spc="0">
                          <a:effectLst/>
                          <a:latin typeface="Times New Roman" panose="02020603050405020304" pitchFamily="18" charset="0"/>
                          <a:cs typeface="Times New Roman" panose="02020603050405020304" pitchFamily="18" charset="0"/>
                        </a:rPr>
                        <a:t>MARITAL_STATUS</a:t>
                      </a:r>
                      <a:endParaRPr lang="en-US" sz="1100" b="1" i="0" u="none" strike="noStrike" spc="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a:effectLst/>
                          <a:latin typeface="Times New Roman" panose="02020603050405020304" pitchFamily="18" charset="0"/>
                          <a:cs typeface="Times New Roman" panose="02020603050405020304" pitchFamily="18" charset="0"/>
                        </a:rPr>
                        <a:t>chr</a:t>
                      </a:r>
                      <a:endParaRPr lang="en-US" sz="1100" b="1" i="0" u="none" strike="noStrike" spc="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a:effectLst/>
                          <a:latin typeface="Times New Roman" panose="02020603050405020304" pitchFamily="18" charset="0"/>
                          <a:cs typeface="Times New Roman" panose="02020603050405020304" pitchFamily="18" charset="0"/>
                        </a:rPr>
                        <a:t>REFERRAL_SOURCE</a:t>
                      </a:r>
                      <a:endParaRPr lang="en-US" sz="1100" b="1" i="0" u="none" strike="noStrike" spc="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a:effectLst/>
                          <a:latin typeface="Times New Roman" panose="02020603050405020304" pitchFamily="18" charset="0"/>
                          <a:cs typeface="Times New Roman" panose="02020603050405020304" pitchFamily="18" charset="0"/>
                        </a:rPr>
                        <a:t>chr</a:t>
                      </a:r>
                      <a:endParaRPr lang="en-US" sz="1100" b="1" i="0" u="none" strike="noStrike" spc="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a:effectLst/>
                          <a:latin typeface="Times New Roman" panose="02020603050405020304" pitchFamily="18" charset="0"/>
                          <a:cs typeface="Times New Roman" panose="02020603050405020304" pitchFamily="18" charset="0"/>
                        </a:rPr>
                        <a:t>REFERRAL_SOURCE</a:t>
                      </a:r>
                      <a:endParaRPr lang="en-US" sz="1100" b="1" i="0" u="none" strike="noStrike" spc="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a:effectLst/>
                          <a:latin typeface="Times New Roman" panose="02020603050405020304" pitchFamily="18" charset="0"/>
                          <a:cs typeface="Times New Roman" panose="02020603050405020304" pitchFamily="18" charset="0"/>
                        </a:rPr>
                        <a:t>chr</a:t>
                      </a:r>
                      <a:endParaRPr lang="en-US" sz="1100" b="1" i="0" u="none" strike="noStrike" spc="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extLst>
                  <a:ext uri="{0D108BD9-81ED-4DB2-BD59-A6C34878D82A}">
                    <a16:rowId xmlns:a16="http://schemas.microsoft.com/office/drawing/2014/main" val="1568815057"/>
                  </a:ext>
                </a:extLst>
              </a:tr>
              <a:tr h="391016">
                <a:tc>
                  <a:txBody>
                    <a:bodyPr/>
                    <a:lstStyle/>
                    <a:p>
                      <a:pPr algn="l" fontAlgn="b"/>
                      <a:r>
                        <a:rPr lang="en-US" sz="1100" b="1" u="none" strike="noStrike" spc="0">
                          <a:effectLst/>
                          <a:latin typeface="Times New Roman" panose="02020603050405020304" pitchFamily="18" charset="0"/>
                          <a:cs typeface="Times New Roman" panose="02020603050405020304" pitchFamily="18" charset="0"/>
                        </a:rPr>
                        <a:t>NUMBER_OF_TEAM_CHANGED</a:t>
                      </a:r>
                      <a:endParaRPr lang="en-US" sz="1100" b="1" i="0" u="none" strike="noStrike" spc="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a:effectLst/>
                          <a:latin typeface="Times New Roman" panose="02020603050405020304" pitchFamily="18" charset="0"/>
                          <a:cs typeface="Times New Roman" panose="02020603050405020304" pitchFamily="18" charset="0"/>
                        </a:rPr>
                        <a:t>number</a:t>
                      </a:r>
                      <a:endParaRPr lang="en-US" sz="1100" b="1" i="0" u="none" strike="noStrike" spc="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a:effectLst/>
                          <a:latin typeface="Times New Roman" panose="02020603050405020304" pitchFamily="18" charset="0"/>
                          <a:cs typeface="Times New Roman" panose="02020603050405020304" pitchFamily="18" charset="0"/>
                        </a:rPr>
                        <a:t>TERMINATION_YEAR</a:t>
                      </a:r>
                      <a:endParaRPr lang="en-US" sz="1100" b="1" i="0" u="none" strike="noStrike" spc="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a:effectLst/>
                          <a:latin typeface="Times New Roman" panose="02020603050405020304" pitchFamily="18" charset="0"/>
                          <a:cs typeface="Times New Roman" panose="02020603050405020304" pitchFamily="18" charset="0"/>
                        </a:rPr>
                        <a:t>number</a:t>
                      </a:r>
                      <a:endParaRPr lang="en-US" sz="1100" b="1" i="0" u="none" strike="noStrike" spc="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a:effectLst/>
                          <a:latin typeface="Times New Roman" panose="02020603050405020304" pitchFamily="18" charset="0"/>
                          <a:cs typeface="Times New Roman" panose="02020603050405020304" pitchFamily="18" charset="0"/>
                        </a:rPr>
                        <a:t>HIRE_MONTH</a:t>
                      </a:r>
                      <a:endParaRPr lang="en-US" sz="1100" b="1" i="0" u="none" strike="noStrike" spc="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a:effectLst/>
                          <a:latin typeface="Times New Roman" panose="02020603050405020304" pitchFamily="18" charset="0"/>
                          <a:cs typeface="Times New Roman" panose="02020603050405020304" pitchFamily="18" charset="0"/>
                        </a:rPr>
                        <a:t>number</a:t>
                      </a:r>
                      <a:endParaRPr lang="en-US" sz="1100" b="1" i="0" u="none" strike="noStrike" spc="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extLst>
                  <a:ext uri="{0D108BD9-81ED-4DB2-BD59-A6C34878D82A}">
                    <a16:rowId xmlns:a16="http://schemas.microsoft.com/office/drawing/2014/main" val="3476966775"/>
                  </a:ext>
                </a:extLst>
              </a:tr>
              <a:tr h="391016">
                <a:tc>
                  <a:txBody>
                    <a:bodyPr/>
                    <a:lstStyle/>
                    <a:p>
                      <a:pPr algn="l" fontAlgn="b"/>
                      <a:r>
                        <a:rPr lang="en-US" sz="1100" b="1" u="none" strike="noStrike" spc="0" dirty="0">
                          <a:effectLst/>
                          <a:latin typeface="Times New Roman" panose="02020603050405020304" pitchFamily="18" charset="0"/>
                          <a:cs typeface="Times New Roman" panose="02020603050405020304" pitchFamily="18" charset="0"/>
                        </a:rPr>
                        <a:t>REHIRE</a:t>
                      </a:r>
                      <a:endParaRPr lang="en-US" sz="1100" b="1" i="0" u="none" strike="noStrike" spc="0"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a:effectLst/>
                          <a:latin typeface="Times New Roman" panose="02020603050405020304" pitchFamily="18" charset="0"/>
                          <a:cs typeface="Times New Roman" panose="02020603050405020304" pitchFamily="18" charset="0"/>
                        </a:rPr>
                        <a:t>chr</a:t>
                      </a:r>
                      <a:endParaRPr lang="en-US" sz="1100" b="1" i="0" u="none" strike="noStrike" spc="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a:effectLst/>
                          <a:latin typeface="Times New Roman" panose="02020603050405020304" pitchFamily="18" charset="0"/>
                          <a:cs typeface="Times New Roman" panose="02020603050405020304" pitchFamily="18" charset="0"/>
                        </a:rPr>
                        <a:t>EDUCATION_LEVEL</a:t>
                      </a:r>
                      <a:endParaRPr lang="en-US" sz="1100" b="1" i="0" u="none" strike="noStrike" spc="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a:effectLst/>
                          <a:latin typeface="Times New Roman" panose="02020603050405020304" pitchFamily="18" charset="0"/>
                          <a:cs typeface="Times New Roman" panose="02020603050405020304" pitchFamily="18" charset="0"/>
                        </a:rPr>
                        <a:t>chr</a:t>
                      </a:r>
                      <a:endParaRPr lang="en-US" sz="1100" b="1" i="0" u="none" strike="noStrike" spc="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dirty="0">
                          <a:effectLst/>
                          <a:latin typeface="Times New Roman" panose="02020603050405020304" pitchFamily="18" charset="0"/>
                          <a:cs typeface="Times New Roman" panose="02020603050405020304" pitchFamily="18" charset="0"/>
                        </a:rPr>
                        <a:t>TRAVELLED_REQUIRED</a:t>
                      </a:r>
                      <a:endParaRPr lang="en-US" sz="1100" b="1" i="0" u="none" strike="noStrike" spc="0"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a:effectLst/>
                          <a:latin typeface="Times New Roman" panose="02020603050405020304" pitchFamily="18" charset="0"/>
                          <a:cs typeface="Times New Roman" panose="02020603050405020304" pitchFamily="18" charset="0"/>
                        </a:rPr>
                        <a:t>chr</a:t>
                      </a:r>
                      <a:endParaRPr lang="en-US" sz="1100" b="1" i="0" u="none" strike="noStrike" spc="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extLst>
                  <a:ext uri="{0D108BD9-81ED-4DB2-BD59-A6C34878D82A}">
                    <a16:rowId xmlns:a16="http://schemas.microsoft.com/office/drawing/2014/main" val="2834642173"/>
                  </a:ext>
                </a:extLst>
              </a:tr>
              <a:tr h="391016">
                <a:tc>
                  <a:txBody>
                    <a:bodyPr/>
                    <a:lstStyle/>
                    <a:p>
                      <a:pPr algn="l" fontAlgn="b"/>
                      <a:r>
                        <a:rPr lang="en-US" sz="1100" b="1" u="none" strike="noStrike" spc="0" dirty="0">
                          <a:effectLst/>
                          <a:latin typeface="Times New Roman" panose="02020603050405020304" pitchFamily="18" charset="0"/>
                          <a:cs typeface="Times New Roman" panose="02020603050405020304" pitchFamily="18" charset="0"/>
                        </a:rPr>
                        <a:t>PERFORMANCE_RATING</a:t>
                      </a:r>
                      <a:endParaRPr lang="en-US" sz="1100" b="1" i="0" u="none" strike="noStrike" spc="0"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a:effectLst/>
                          <a:latin typeface="Times New Roman" panose="02020603050405020304" pitchFamily="18" charset="0"/>
                          <a:cs typeface="Times New Roman" panose="02020603050405020304" pitchFamily="18" charset="0"/>
                        </a:rPr>
                        <a:t>number</a:t>
                      </a:r>
                      <a:endParaRPr lang="en-US" sz="1100" b="1" i="0" u="none" strike="noStrike" spc="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a:effectLst/>
                          <a:latin typeface="Times New Roman" panose="02020603050405020304" pitchFamily="18" charset="0"/>
                          <a:cs typeface="Times New Roman" panose="02020603050405020304" pitchFamily="18" charset="0"/>
                        </a:rPr>
                        <a:t>IS_FIRST_JOB</a:t>
                      </a:r>
                      <a:endParaRPr lang="en-US" sz="1100" b="1" i="0" u="none" strike="noStrike" spc="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dirty="0" err="1">
                          <a:effectLst/>
                          <a:latin typeface="Times New Roman" panose="02020603050405020304" pitchFamily="18" charset="0"/>
                          <a:cs typeface="Times New Roman" panose="02020603050405020304" pitchFamily="18" charset="0"/>
                        </a:rPr>
                        <a:t>chr</a:t>
                      </a:r>
                      <a:endParaRPr lang="en-US" sz="1100" b="1" i="0" u="none" strike="noStrike" spc="0"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dirty="0">
                          <a:effectLst/>
                          <a:latin typeface="Times New Roman" panose="02020603050405020304" pitchFamily="18" charset="0"/>
                          <a:cs typeface="Times New Roman" panose="02020603050405020304" pitchFamily="18" charset="0"/>
                        </a:rPr>
                        <a:t> </a:t>
                      </a:r>
                      <a:endParaRPr lang="en-US" sz="1100" b="1" i="0" u="none" strike="noStrike" spc="0"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tc>
                  <a:txBody>
                    <a:bodyPr/>
                    <a:lstStyle/>
                    <a:p>
                      <a:pPr algn="l" fontAlgn="b"/>
                      <a:r>
                        <a:rPr lang="en-US" sz="1100" b="1" u="none" strike="noStrike" spc="0" dirty="0">
                          <a:effectLst/>
                          <a:latin typeface="Times New Roman" panose="02020603050405020304" pitchFamily="18" charset="0"/>
                          <a:cs typeface="Times New Roman" panose="02020603050405020304" pitchFamily="18" charset="0"/>
                        </a:rPr>
                        <a:t> </a:t>
                      </a:r>
                      <a:endParaRPr lang="en-US" sz="1100" b="1" i="0" u="none" strike="noStrike" spc="0"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11000">
                          <a:schemeClr val="bg1">
                            <a:lumMod val="95000"/>
                          </a:schemeClr>
                        </a:gs>
                        <a:gs pos="5000">
                          <a:schemeClr val="bg1">
                            <a:lumMod val="85000"/>
                          </a:schemeClr>
                        </a:gs>
                      </a:gsLst>
                      <a:lin ang="5400000" scaled="1"/>
                    </a:gradFill>
                  </a:tcPr>
                </a:tc>
                <a:extLst>
                  <a:ext uri="{0D108BD9-81ED-4DB2-BD59-A6C34878D82A}">
                    <a16:rowId xmlns:a16="http://schemas.microsoft.com/office/drawing/2014/main" val="1161469459"/>
                  </a:ext>
                </a:extLst>
              </a:tr>
            </a:tbl>
          </a:graphicData>
        </a:graphic>
      </p:graphicFrame>
      <p:pic>
        <p:nvPicPr>
          <p:cNvPr id="5" name="图片 4">
            <a:extLst>
              <a:ext uri="{FF2B5EF4-FFF2-40B4-BE49-F238E27FC236}">
                <a16:creationId xmlns:a16="http://schemas.microsoft.com/office/drawing/2014/main" id="{BC327823-5248-5040-8EAB-8741CEB67793}"/>
              </a:ext>
            </a:extLst>
          </p:cNvPr>
          <p:cNvPicPr>
            <a:picLocks noChangeAspect="1"/>
          </p:cNvPicPr>
          <p:nvPr/>
        </p:nvPicPr>
        <p:blipFill>
          <a:blip r:embed="rId4"/>
          <a:stretch>
            <a:fillRect/>
          </a:stretch>
        </p:blipFill>
        <p:spPr>
          <a:xfrm>
            <a:off x="8007057" y="0"/>
            <a:ext cx="1319018" cy="1296108"/>
          </a:xfrm>
          <a:prstGeom prst="rect">
            <a:avLst/>
          </a:prstGeom>
        </p:spPr>
      </p:pic>
      <p:sp>
        <p:nvSpPr>
          <p:cNvPr id="6" name="文本框 5">
            <a:extLst>
              <a:ext uri="{FF2B5EF4-FFF2-40B4-BE49-F238E27FC236}">
                <a16:creationId xmlns:a16="http://schemas.microsoft.com/office/drawing/2014/main" id="{0A010F72-91A8-EF42-9D42-47054ED97A0F}"/>
              </a:ext>
            </a:extLst>
          </p:cNvPr>
          <p:cNvSpPr txBox="1"/>
          <p:nvPr/>
        </p:nvSpPr>
        <p:spPr>
          <a:xfrm>
            <a:off x="8841444" y="-16640"/>
            <a:ext cx="493775" cy="461665"/>
          </a:xfrm>
          <a:prstGeom prst="rect">
            <a:avLst/>
          </a:prstGeom>
          <a:noFill/>
        </p:spPr>
        <p:txBody>
          <a:bodyPr wrap="square" rtlCol="0">
            <a:spAutoFit/>
          </a:bodyPr>
          <a:lstStyle/>
          <a:p>
            <a:r>
              <a:rPr kumimoji="1" lang="en-US" altLang="zh-CN" sz="2400" spc="-150" dirty="0">
                <a:solidFill>
                  <a:schemeClr val="bg1">
                    <a:lumMod val="65000"/>
                  </a:schemeClr>
                </a:solidFill>
                <a:effectLst>
                  <a:outerShdw blurRad="60007" dist="200025" dir="15000000" sy="30000" kx="-1800000" algn="bl" rotWithShape="0">
                    <a:prstClr val="black">
                      <a:alpha val="32000"/>
                    </a:prstClr>
                  </a:outerShdw>
                </a:effectLst>
              </a:rPr>
              <a:t>5</a:t>
            </a:r>
            <a:endParaRPr kumimoji="1" lang="zh-CN" altLang="en-US" sz="2400" spc="-150" dirty="0">
              <a:solidFill>
                <a:schemeClr val="bg1">
                  <a:lumMod val="65000"/>
                </a:schemeClr>
              </a:solidFill>
              <a:effectLst>
                <a:outerShdw blurRad="60007" dist="200025" dir="15000000" sy="30000" kx="-1800000" algn="bl" rotWithShape="0">
                  <a:prstClr val="black">
                    <a:alpha val="32000"/>
                  </a:prstClr>
                </a:outerShdw>
              </a:effectLst>
            </a:endParaRPr>
          </a:p>
        </p:txBody>
      </p:sp>
      <p:sp>
        <p:nvSpPr>
          <p:cNvPr id="9" name="Google Shape;159;p18">
            <a:extLst>
              <a:ext uri="{FF2B5EF4-FFF2-40B4-BE49-F238E27FC236}">
                <a16:creationId xmlns:a16="http://schemas.microsoft.com/office/drawing/2014/main" id="{ECF96784-75C0-5A4D-8E89-5992C486E6C5}"/>
              </a:ext>
            </a:extLst>
          </p:cNvPr>
          <p:cNvSpPr/>
          <p:nvPr/>
        </p:nvSpPr>
        <p:spPr>
          <a:xfrm>
            <a:off x="299213" y="1069653"/>
            <a:ext cx="5525515" cy="462178"/>
          </a:xfrm>
          <a:prstGeom prst="homePlate">
            <a:avLst>
              <a:gd name="adj" fmla="val 50000"/>
            </a:avLst>
          </a:prstGeom>
          <a:solidFill>
            <a:schemeClr val="tx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60;p14">
            <a:extLst>
              <a:ext uri="{FF2B5EF4-FFF2-40B4-BE49-F238E27FC236}">
                <a16:creationId xmlns:a16="http://schemas.microsoft.com/office/drawing/2014/main" id="{FEA3A804-CE87-E74F-8247-6123EA7E74FA}"/>
              </a:ext>
            </a:extLst>
          </p:cNvPr>
          <p:cNvSpPr txBox="1">
            <a:spLocks/>
          </p:cNvSpPr>
          <p:nvPr/>
        </p:nvSpPr>
        <p:spPr>
          <a:xfrm>
            <a:off x="299213" y="999493"/>
            <a:ext cx="537506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sz="3200" b="1" dirty="0">
                <a:solidFill>
                  <a:schemeClr val="bg1"/>
                </a:solidFill>
                <a:latin typeface="Raleway" panose="020B0003030101060003" pitchFamily="34" charset="0"/>
              </a:rPr>
              <a:t>Data</a:t>
            </a:r>
            <a:r>
              <a:rPr lang="zh-CN" altLang="en-US" sz="3200" b="1" dirty="0">
                <a:solidFill>
                  <a:schemeClr val="bg1"/>
                </a:solidFill>
                <a:latin typeface="Raleway" panose="020B0003030101060003" pitchFamily="34" charset="0"/>
              </a:rPr>
              <a:t> </a:t>
            </a:r>
            <a:r>
              <a:rPr lang="en-US" altLang="zh-CN" sz="3200" b="1" dirty="0">
                <a:solidFill>
                  <a:schemeClr val="bg1"/>
                </a:solidFill>
                <a:latin typeface="Raleway" panose="020B0003030101060003" pitchFamily="34" charset="0"/>
              </a:rPr>
              <a:t>Attributes</a:t>
            </a:r>
            <a:r>
              <a:rPr lang="zh-CN" altLang="en-US" sz="3200" b="1" dirty="0">
                <a:solidFill>
                  <a:schemeClr val="bg1"/>
                </a:solidFill>
                <a:latin typeface="Raleway" panose="020B0003030101060003" pitchFamily="34" charset="0"/>
              </a:rPr>
              <a:t> </a:t>
            </a:r>
            <a:r>
              <a:rPr lang="en-US" altLang="zh-CN" sz="3200" b="1" dirty="0">
                <a:solidFill>
                  <a:schemeClr val="bg1"/>
                </a:solidFill>
                <a:latin typeface="Raleway" panose="020B0003030101060003" pitchFamily="34" charset="0"/>
              </a:rPr>
              <a:t>Analyzed</a:t>
            </a:r>
            <a:endParaRPr lang="id-ID" sz="3200" b="1" dirty="0">
              <a:solidFill>
                <a:schemeClr val="bg1"/>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39349634-986A-B243-BB80-9D5621618F32}"/>
              </a:ext>
            </a:extLst>
          </p:cNvPr>
          <p:cNvSpPr txBox="1"/>
          <p:nvPr/>
        </p:nvSpPr>
        <p:spPr>
          <a:xfrm>
            <a:off x="228600" y="1502032"/>
            <a:ext cx="5715000" cy="369332"/>
          </a:xfrm>
          <a:prstGeom prst="rect">
            <a:avLst/>
          </a:prstGeom>
          <a:noFill/>
        </p:spPr>
        <p:txBody>
          <a:bodyPr wrap="square" rtlCol="0">
            <a:spAutoFit/>
          </a:bodyPr>
          <a:lstStyle/>
          <a:p>
            <a:r>
              <a:rPr kumimoji="1" lang="en-US" altLang="zh-CN" sz="1800" b="1" dirty="0"/>
              <a:t>___________________________________________</a:t>
            </a:r>
            <a:endParaRPr kumimoji="1" lang="zh-CN" altLang="en-US" sz="18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1"/>
        <p:cNvGrpSpPr/>
        <p:nvPr/>
      </p:nvGrpSpPr>
      <p:grpSpPr>
        <a:xfrm>
          <a:off x="0" y="0"/>
          <a:ext cx="0" cy="0"/>
          <a:chOff x="0" y="0"/>
          <a:chExt cx="0" cy="0"/>
        </a:xfrm>
      </p:grpSpPr>
      <p:sp>
        <p:nvSpPr>
          <p:cNvPr id="73" name="Google Shape;73;p16"/>
          <p:cNvSpPr txBox="1">
            <a:spLocks noGrp="1"/>
          </p:cNvSpPr>
          <p:nvPr>
            <p:ph type="body" idx="1"/>
          </p:nvPr>
        </p:nvSpPr>
        <p:spPr>
          <a:xfrm>
            <a:off x="219118" y="1848510"/>
            <a:ext cx="8520600" cy="3416400"/>
          </a:xfrm>
          <a:prstGeom prst="rect">
            <a:avLst/>
          </a:prstGeom>
        </p:spPr>
        <p:txBody>
          <a:bodyPr spcFirstLastPara="1" wrap="square" lIns="91425" tIns="91425" rIns="91425" bIns="91425" anchor="t" anchorCtr="0">
            <a:noAutofit/>
          </a:bodyPr>
          <a:lstStyle/>
          <a:p>
            <a:pPr marL="114300" indent="0">
              <a:buNone/>
            </a:pPr>
            <a:r>
              <a:rPr lang="en-US" altLang="zh-CN" dirty="0">
                <a:solidFill>
                  <a:schemeClr val="tx1">
                    <a:lumMod val="50000"/>
                    <a:lumOff val="50000"/>
                  </a:schemeClr>
                </a:solidFill>
                <a:latin typeface="Times New Roman" panose="02020603050405020304" pitchFamily="18" charset="0"/>
                <a:cs typeface="Times New Roman" panose="02020603050405020304" pitchFamily="18" charset="0"/>
              </a:rPr>
              <a:t>The Employee information has many different dimensions, we want to  extract hints from these dimensions to help management to predict if this employee would stay or leave. We sought out to answer the following questions:</a:t>
            </a:r>
          </a:p>
          <a:p>
            <a:pPr marL="114300" indent="0">
              <a:buNone/>
            </a:pPr>
            <a:endParaRPr lang="en-US" altLang="zh-CN" b="1"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a:buClr>
                <a:srgbClr val="FF6D6D"/>
              </a:buClr>
              <a:buFont typeface="Arial" panose="020B0604020202020204" pitchFamily="34" charset="0"/>
              <a:buChar char="•"/>
            </a:pPr>
            <a:r>
              <a:rPr lang="en-US" altLang="zh-CN" dirty="0">
                <a:solidFill>
                  <a:schemeClr val="tx1">
                    <a:lumMod val="50000"/>
                    <a:lumOff val="50000"/>
                  </a:schemeClr>
                </a:solidFill>
                <a:latin typeface="Times New Roman" panose="02020603050405020304" pitchFamily="18" charset="0"/>
                <a:cs typeface="Times New Roman" panose="02020603050405020304" pitchFamily="18" charset="0"/>
              </a:rPr>
              <a:t>Are there specific relationships between those attributes? </a:t>
            </a:r>
          </a:p>
          <a:p>
            <a:pPr marL="342900">
              <a:buClr>
                <a:srgbClr val="FF6D6D"/>
              </a:buClr>
              <a:buFont typeface="Arial" panose="020B0604020202020204" pitchFamily="34" charset="0"/>
              <a:buChar char="•"/>
            </a:pPr>
            <a:endParaRPr lang="en-US" altLang="zh-CN"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a:buClr>
                <a:srgbClr val="FF6D6D"/>
              </a:buClr>
              <a:buFont typeface="Arial" panose="020B0604020202020204" pitchFamily="34" charset="0"/>
              <a:buChar char="•"/>
            </a:pPr>
            <a:r>
              <a:rPr lang="en-US" altLang="zh-CN" dirty="0">
                <a:solidFill>
                  <a:schemeClr val="tx1">
                    <a:lumMod val="50000"/>
                    <a:lumOff val="50000"/>
                  </a:schemeClr>
                </a:solidFill>
                <a:latin typeface="Times New Roman" panose="02020603050405020304" pitchFamily="18" charset="0"/>
                <a:cs typeface="Times New Roman" panose="02020603050405020304" pitchFamily="18" charset="0"/>
              </a:rPr>
              <a:t>Which methodology is the most accuracy one among those methodology?</a:t>
            </a:r>
          </a:p>
          <a:p>
            <a:pPr marL="342900">
              <a:buClr>
                <a:srgbClr val="FF6D6D"/>
              </a:buClr>
              <a:buFont typeface="Arial" panose="020B0604020202020204" pitchFamily="34" charset="0"/>
              <a:buChar char="•"/>
            </a:pPr>
            <a:endParaRPr lang="en-US" altLang="zh-CN"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a:buClr>
                <a:srgbClr val="FF6D6D"/>
              </a:buClr>
              <a:buFont typeface="Arial" panose="020B0604020202020204" pitchFamily="34" charset="0"/>
              <a:buChar char="•"/>
            </a:pPr>
            <a:r>
              <a:rPr lang="en-US" altLang="zh-CN" dirty="0">
                <a:solidFill>
                  <a:schemeClr val="tx1">
                    <a:lumMod val="50000"/>
                    <a:lumOff val="50000"/>
                  </a:schemeClr>
                </a:solidFill>
                <a:latin typeface="Times New Roman" panose="02020603050405020304" pitchFamily="18" charset="0"/>
                <a:cs typeface="Times New Roman" panose="02020603050405020304" pitchFamily="18" charset="0"/>
              </a:rPr>
              <a:t>Can we give someone recommendation of one employee who </a:t>
            </a:r>
            <a:r>
              <a:rPr lang="en-US" altLang="zh-CN">
                <a:solidFill>
                  <a:schemeClr val="tx1">
                    <a:lumMod val="50000"/>
                    <a:lumOff val="50000"/>
                  </a:schemeClr>
                </a:solidFill>
                <a:latin typeface="Times New Roman" panose="02020603050405020304" pitchFamily="18" charset="0"/>
                <a:cs typeface="Times New Roman" panose="02020603050405020304" pitchFamily="18" charset="0"/>
              </a:rPr>
              <a:t>would leave </a:t>
            </a:r>
            <a:r>
              <a:rPr lang="en-US" altLang="zh-CN" dirty="0">
                <a:solidFill>
                  <a:schemeClr val="tx1">
                    <a:lumMod val="50000"/>
                    <a:lumOff val="50000"/>
                  </a:schemeClr>
                </a:solidFill>
                <a:latin typeface="Times New Roman" panose="02020603050405020304" pitchFamily="18" charset="0"/>
                <a:cs typeface="Times New Roman" panose="02020603050405020304" pitchFamily="18" charset="0"/>
              </a:rPr>
              <a:t>?</a:t>
            </a:r>
          </a:p>
          <a:p>
            <a:endParaRPr lang="en-US" altLang="zh-CN"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2F1C8F1C-8781-D44A-B6E6-6456882E7C58}"/>
              </a:ext>
            </a:extLst>
          </p:cNvPr>
          <p:cNvPicPr>
            <a:picLocks noChangeAspect="1"/>
          </p:cNvPicPr>
          <p:nvPr/>
        </p:nvPicPr>
        <p:blipFill>
          <a:blip r:embed="rId4"/>
          <a:stretch>
            <a:fillRect/>
          </a:stretch>
        </p:blipFill>
        <p:spPr>
          <a:xfrm>
            <a:off x="8007057" y="0"/>
            <a:ext cx="1319018" cy="1296108"/>
          </a:xfrm>
          <a:prstGeom prst="rect">
            <a:avLst/>
          </a:prstGeom>
        </p:spPr>
      </p:pic>
      <p:sp>
        <p:nvSpPr>
          <p:cNvPr id="13" name="文本框 12">
            <a:extLst>
              <a:ext uri="{FF2B5EF4-FFF2-40B4-BE49-F238E27FC236}">
                <a16:creationId xmlns:a16="http://schemas.microsoft.com/office/drawing/2014/main" id="{ACFEE9C8-2687-3E4E-9802-44D7D1BBA80F}"/>
              </a:ext>
            </a:extLst>
          </p:cNvPr>
          <p:cNvSpPr txBox="1"/>
          <p:nvPr/>
        </p:nvSpPr>
        <p:spPr>
          <a:xfrm>
            <a:off x="8832300" y="-16640"/>
            <a:ext cx="493775" cy="461665"/>
          </a:xfrm>
          <a:prstGeom prst="rect">
            <a:avLst/>
          </a:prstGeom>
          <a:noFill/>
        </p:spPr>
        <p:txBody>
          <a:bodyPr wrap="square" rtlCol="0">
            <a:spAutoFit/>
          </a:bodyPr>
          <a:lstStyle/>
          <a:p>
            <a:r>
              <a:rPr kumimoji="1" lang="en-US" altLang="zh-CN" sz="2400" spc="-150" dirty="0">
                <a:solidFill>
                  <a:schemeClr val="bg1">
                    <a:lumMod val="65000"/>
                  </a:schemeClr>
                </a:solidFill>
                <a:effectLst>
                  <a:outerShdw blurRad="60007" dist="200025" dir="15000000" sy="30000" kx="-1800000" algn="bl" rotWithShape="0">
                    <a:prstClr val="black">
                      <a:alpha val="32000"/>
                    </a:prstClr>
                  </a:outerShdw>
                </a:effectLst>
              </a:rPr>
              <a:t>6</a:t>
            </a:r>
            <a:endParaRPr kumimoji="1" lang="zh-CN" altLang="en-US" sz="2400" spc="-150" dirty="0">
              <a:solidFill>
                <a:schemeClr val="bg1">
                  <a:lumMod val="65000"/>
                </a:schemeClr>
              </a:solidFill>
              <a:effectLst>
                <a:outerShdw blurRad="60007" dist="200025" dir="15000000" sy="30000" kx="-1800000" algn="bl" rotWithShape="0">
                  <a:prstClr val="black">
                    <a:alpha val="32000"/>
                  </a:prstClr>
                </a:outerShdw>
              </a:effectLst>
            </a:endParaRPr>
          </a:p>
        </p:txBody>
      </p:sp>
      <p:sp>
        <p:nvSpPr>
          <p:cNvPr id="30" name="Google Shape;159;p18">
            <a:extLst>
              <a:ext uri="{FF2B5EF4-FFF2-40B4-BE49-F238E27FC236}">
                <a16:creationId xmlns:a16="http://schemas.microsoft.com/office/drawing/2014/main" id="{7E4DABDD-758C-5D4F-A0FB-F57E36226706}"/>
              </a:ext>
            </a:extLst>
          </p:cNvPr>
          <p:cNvSpPr/>
          <p:nvPr/>
        </p:nvSpPr>
        <p:spPr>
          <a:xfrm>
            <a:off x="403140" y="1013568"/>
            <a:ext cx="4360884" cy="462178"/>
          </a:xfrm>
          <a:prstGeom prst="homePlate">
            <a:avLst>
              <a:gd name="adj" fmla="val 50000"/>
            </a:avLst>
          </a:prstGeom>
          <a:solidFill>
            <a:schemeClr val="tx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60;p14">
            <a:extLst>
              <a:ext uri="{FF2B5EF4-FFF2-40B4-BE49-F238E27FC236}">
                <a16:creationId xmlns:a16="http://schemas.microsoft.com/office/drawing/2014/main" id="{F0F8ED19-A70A-8D4A-8953-0BA1A79DE8B4}"/>
              </a:ext>
            </a:extLst>
          </p:cNvPr>
          <p:cNvSpPr txBox="1">
            <a:spLocks noGrp="1"/>
          </p:cNvSpPr>
          <p:nvPr>
            <p:ph type="title"/>
          </p:nvPr>
        </p:nvSpPr>
        <p:spPr>
          <a:xfrm>
            <a:off x="494579" y="903046"/>
            <a:ext cx="4552909" cy="572700"/>
          </a:xfrm>
          <a:prstGeom prst="rect">
            <a:avLst/>
          </a:prstGeom>
        </p:spPr>
        <p:txBody>
          <a:bodyPr spcFirstLastPara="1" wrap="square" lIns="91425" tIns="91425" rIns="91425" bIns="91425" anchor="t" anchorCtr="0">
            <a:noAutofit/>
          </a:bodyPr>
          <a:lstStyle/>
          <a:p>
            <a:r>
              <a:rPr lang="en-US" altLang="zh-CN" sz="3200" b="1" dirty="0">
                <a:solidFill>
                  <a:schemeClr val="bg1"/>
                </a:solidFill>
                <a:latin typeface="Raleway" panose="020B0003030101060003" pitchFamily="34" charset="0"/>
                <a:cs typeface="Times New Roman" panose="02020603050405020304" pitchFamily="18" charset="0"/>
              </a:rPr>
              <a:t>Research</a:t>
            </a:r>
            <a:r>
              <a:rPr lang="zh-CN" altLang="en-US" sz="3200" b="1" dirty="0">
                <a:solidFill>
                  <a:schemeClr val="bg1"/>
                </a:solidFill>
                <a:latin typeface="Raleway" panose="020B0003030101060003" pitchFamily="34" charset="0"/>
                <a:cs typeface="Times New Roman" panose="02020603050405020304" pitchFamily="18" charset="0"/>
              </a:rPr>
              <a:t> </a:t>
            </a:r>
            <a:r>
              <a:rPr lang="en-US" altLang="zh-CN" sz="3200" b="1" dirty="0">
                <a:solidFill>
                  <a:schemeClr val="bg1"/>
                </a:solidFill>
                <a:latin typeface="Raleway" panose="020B0003030101060003" pitchFamily="34" charset="0"/>
                <a:cs typeface="Times New Roman" panose="02020603050405020304" pitchFamily="18" charset="0"/>
              </a:rPr>
              <a:t>Questions</a:t>
            </a:r>
            <a:endParaRPr sz="3200" b="1" dirty="0">
              <a:solidFill>
                <a:schemeClr val="bg1"/>
              </a:solidFill>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DE597BE4-55AB-2D43-A12C-D9C7FD105655}"/>
              </a:ext>
            </a:extLst>
          </p:cNvPr>
          <p:cNvSpPr txBox="1"/>
          <p:nvPr/>
        </p:nvSpPr>
        <p:spPr>
          <a:xfrm>
            <a:off x="311700" y="1475746"/>
            <a:ext cx="5715000" cy="369332"/>
          </a:xfrm>
          <a:prstGeom prst="rect">
            <a:avLst/>
          </a:prstGeom>
          <a:noFill/>
        </p:spPr>
        <p:txBody>
          <a:bodyPr wrap="square" rtlCol="0">
            <a:spAutoFit/>
          </a:bodyPr>
          <a:lstStyle/>
          <a:p>
            <a:r>
              <a:rPr kumimoji="1" lang="en-US" altLang="zh-CN" sz="1800" b="1" dirty="0"/>
              <a:t>___________________________________________</a:t>
            </a:r>
            <a:endParaRPr kumimoji="1" lang="zh-CN" altLang="en-US" sz="1800" b="1" dirty="0"/>
          </a:p>
        </p:txBody>
      </p:sp>
    </p:spTree>
    <p:extLst>
      <p:ext uri="{BB962C8B-B14F-4D97-AF65-F5344CB8AC3E}">
        <p14:creationId xmlns:p14="http://schemas.microsoft.com/office/powerpoint/2010/main" val="1909386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7"/>
        <p:cNvGrpSpPr/>
        <p:nvPr/>
      </p:nvGrpSpPr>
      <p:grpSpPr>
        <a:xfrm>
          <a:off x="0" y="0"/>
          <a:ext cx="0" cy="0"/>
          <a:chOff x="0" y="0"/>
          <a:chExt cx="0" cy="0"/>
        </a:xfrm>
      </p:grpSpPr>
      <p:sp>
        <p:nvSpPr>
          <p:cNvPr id="79" name="Google Shape;79;p17"/>
          <p:cNvSpPr txBox="1">
            <a:spLocks noGrp="1"/>
          </p:cNvSpPr>
          <p:nvPr>
            <p:ph type="body" idx="1"/>
          </p:nvPr>
        </p:nvSpPr>
        <p:spPr>
          <a:xfrm>
            <a:off x="311700" y="1467293"/>
            <a:ext cx="8520600" cy="310158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lang="en-US" dirty="0"/>
          </a:p>
          <a:p>
            <a:pPr marL="0" lvl="0" indent="0" algn="l" rtl="0">
              <a:spcBef>
                <a:spcPts val="0"/>
              </a:spcBef>
              <a:spcAft>
                <a:spcPts val="1600"/>
              </a:spcAft>
              <a:buNone/>
            </a:pPr>
            <a:endParaRPr dirty="0"/>
          </a:p>
        </p:txBody>
      </p:sp>
      <p:pic>
        <p:nvPicPr>
          <p:cNvPr id="4" name="Google Shape;148;p18" descr="Image result for rstudio">
            <a:extLst>
              <a:ext uri="{FF2B5EF4-FFF2-40B4-BE49-F238E27FC236}">
                <a16:creationId xmlns:a16="http://schemas.microsoft.com/office/drawing/2014/main" id="{5F44441F-A30B-4044-999F-8B8F6CF85820}"/>
              </a:ext>
            </a:extLst>
          </p:cNvPr>
          <p:cNvPicPr preferRelativeResize="0"/>
          <p:nvPr/>
        </p:nvPicPr>
        <p:blipFill rotWithShape="1">
          <a:blip r:embed="rId4" cstate="print">
            <a:alphaModFix/>
          </a:blip>
          <a:srcRect t="25443" r="112" b="31746"/>
          <a:stretch/>
        </p:blipFill>
        <p:spPr>
          <a:xfrm>
            <a:off x="494580" y="2556694"/>
            <a:ext cx="2489139" cy="922780"/>
          </a:xfrm>
          <a:prstGeom prst="rect">
            <a:avLst/>
          </a:prstGeom>
          <a:noFill/>
          <a:ln>
            <a:noFill/>
          </a:ln>
        </p:spPr>
      </p:pic>
      <p:pic>
        <p:nvPicPr>
          <p:cNvPr id="6" name="图片 5">
            <a:extLst>
              <a:ext uri="{FF2B5EF4-FFF2-40B4-BE49-F238E27FC236}">
                <a16:creationId xmlns:a16="http://schemas.microsoft.com/office/drawing/2014/main" id="{8E980B56-802C-184E-A1EB-61A839D25084}"/>
              </a:ext>
            </a:extLst>
          </p:cNvPr>
          <p:cNvPicPr>
            <a:picLocks noChangeAspect="1"/>
          </p:cNvPicPr>
          <p:nvPr/>
        </p:nvPicPr>
        <p:blipFill>
          <a:blip r:embed="rId5"/>
          <a:stretch>
            <a:fillRect/>
          </a:stretch>
        </p:blipFill>
        <p:spPr>
          <a:xfrm>
            <a:off x="8007057" y="0"/>
            <a:ext cx="1319018" cy="1296108"/>
          </a:xfrm>
          <a:prstGeom prst="rect">
            <a:avLst/>
          </a:prstGeom>
        </p:spPr>
      </p:pic>
      <p:sp>
        <p:nvSpPr>
          <p:cNvPr id="7" name="文本框 6">
            <a:extLst>
              <a:ext uri="{FF2B5EF4-FFF2-40B4-BE49-F238E27FC236}">
                <a16:creationId xmlns:a16="http://schemas.microsoft.com/office/drawing/2014/main" id="{2885B511-B344-0A44-BF0C-5BC318BF19D5}"/>
              </a:ext>
            </a:extLst>
          </p:cNvPr>
          <p:cNvSpPr txBox="1"/>
          <p:nvPr/>
        </p:nvSpPr>
        <p:spPr>
          <a:xfrm>
            <a:off x="8841444" y="-16640"/>
            <a:ext cx="493775" cy="461665"/>
          </a:xfrm>
          <a:prstGeom prst="rect">
            <a:avLst/>
          </a:prstGeom>
          <a:noFill/>
        </p:spPr>
        <p:txBody>
          <a:bodyPr wrap="square" rtlCol="0">
            <a:spAutoFit/>
          </a:bodyPr>
          <a:lstStyle/>
          <a:p>
            <a:r>
              <a:rPr kumimoji="1" lang="en-US" altLang="zh-CN" sz="2400" spc="-150" dirty="0">
                <a:solidFill>
                  <a:schemeClr val="bg1">
                    <a:lumMod val="65000"/>
                  </a:schemeClr>
                </a:solidFill>
                <a:effectLst>
                  <a:outerShdw blurRad="60007" dist="200025" dir="15000000" sy="30000" kx="-1800000" algn="bl" rotWithShape="0">
                    <a:prstClr val="black">
                      <a:alpha val="32000"/>
                    </a:prstClr>
                  </a:outerShdw>
                </a:effectLst>
              </a:rPr>
              <a:t>7</a:t>
            </a:r>
            <a:endParaRPr kumimoji="1" lang="zh-CN" altLang="en-US" sz="2400" spc="-150" dirty="0">
              <a:solidFill>
                <a:schemeClr val="bg1">
                  <a:lumMod val="65000"/>
                </a:schemeClr>
              </a:solidFill>
              <a:effectLst>
                <a:outerShdw blurRad="60007" dist="200025" dir="15000000" sy="30000" kx="-1800000" algn="bl" rotWithShape="0">
                  <a:prstClr val="black">
                    <a:alpha val="32000"/>
                  </a:prstClr>
                </a:outerShdw>
              </a:effectLst>
            </a:endParaRPr>
          </a:p>
        </p:txBody>
      </p:sp>
      <p:sp>
        <p:nvSpPr>
          <p:cNvPr id="17" name="Google Shape;159;p18">
            <a:extLst>
              <a:ext uri="{FF2B5EF4-FFF2-40B4-BE49-F238E27FC236}">
                <a16:creationId xmlns:a16="http://schemas.microsoft.com/office/drawing/2014/main" id="{C5049B6B-B064-7D49-99CD-087A6A53AECE}"/>
              </a:ext>
            </a:extLst>
          </p:cNvPr>
          <p:cNvSpPr/>
          <p:nvPr/>
        </p:nvSpPr>
        <p:spPr>
          <a:xfrm>
            <a:off x="407833" y="1029096"/>
            <a:ext cx="4059132" cy="462178"/>
          </a:xfrm>
          <a:prstGeom prst="homePlate">
            <a:avLst>
              <a:gd name="adj" fmla="val 50000"/>
            </a:avLst>
          </a:prstGeom>
          <a:solidFill>
            <a:schemeClr val="tx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0;p14">
            <a:extLst>
              <a:ext uri="{FF2B5EF4-FFF2-40B4-BE49-F238E27FC236}">
                <a16:creationId xmlns:a16="http://schemas.microsoft.com/office/drawing/2014/main" id="{D757C3FF-97AC-C440-8B6D-BD314C760FA4}"/>
              </a:ext>
            </a:extLst>
          </p:cNvPr>
          <p:cNvSpPr txBox="1">
            <a:spLocks/>
          </p:cNvSpPr>
          <p:nvPr/>
        </p:nvSpPr>
        <p:spPr>
          <a:xfrm>
            <a:off x="494580" y="903046"/>
            <a:ext cx="3265816" cy="564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sz="3200" b="1" dirty="0">
                <a:solidFill>
                  <a:schemeClr val="bg1"/>
                </a:solidFill>
                <a:latin typeface="Raleway" panose="020B0003030101060003" pitchFamily="34" charset="0"/>
                <a:cs typeface="Times New Roman" panose="02020603050405020304" pitchFamily="18" charset="0"/>
              </a:rPr>
              <a:t>Method</a:t>
            </a:r>
            <a:r>
              <a:rPr lang="zh-CN" altLang="en-US" sz="3200" b="1" dirty="0">
                <a:solidFill>
                  <a:schemeClr val="bg1"/>
                </a:solidFill>
                <a:latin typeface="Raleway" panose="020B0003030101060003" pitchFamily="34" charset="0"/>
                <a:cs typeface="Times New Roman" panose="02020603050405020304" pitchFamily="18" charset="0"/>
              </a:rPr>
              <a:t> </a:t>
            </a:r>
            <a:r>
              <a:rPr lang="en-US" altLang="zh-CN" sz="3200" b="1" dirty="0">
                <a:solidFill>
                  <a:schemeClr val="bg1"/>
                </a:solidFill>
                <a:latin typeface="Raleway" panose="020B0003030101060003" pitchFamily="34" charset="0"/>
                <a:cs typeface="Times New Roman" panose="02020603050405020304" pitchFamily="18" charset="0"/>
              </a:rPr>
              <a:t>Applied</a:t>
            </a: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194E0709-BC46-2A44-BBFE-19603A9C1B15}"/>
              </a:ext>
            </a:extLst>
          </p:cNvPr>
          <p:cNvSpPr txBox="1"/>
          <p:nvPr/>
        </p:nvSpPr>
        <p:spPr>
          <a:xfrm>
            <a:off x="311700" y="1475746"/>
            <a:ext cx="4515939" cy="369332"/>
          </a:xfrm>
          <a:prstGeom prst="rect">
            <a:avLst/>
          </a:prstGeom>
          <a:noFill/>
        </p:spPr>
        <p:txBody>
          <a:bodyPr wrap="square" rtlCol="0">
            <a:spAutoFit/>
          </a:bodyPr>
          <a:lstStyle/>
          <a:p>
            <a:r>
              <a:rPr kumimoji="1" lang="en-US" altLang="zh-CN" sz="1800" b="1" dirty="0"/>
              <a:t>_________________________________</a:t>
            </a:r>
            <a:endParaRPr kumimoji="1" lang="zh-CN" altLang="en-US" sz="1800" b="1" dirty="0"/>
          </a:p>
        </p:txBody>
      </p:sp>
      <p:sp>
        <p:nvSpPr>
          <p:cNvPr id="36" name="文本框 35">
            <a:extLst>
              <a:ext uri="{FF2B5EF4-FFF2-40B4-BE49-F238E27FC236}">
                <a16:creationId xmlns:a16="http://schemas.microsoft.com/office/drawing/2014/main" id="{1E03EE20-87E6-684F-9F2C-0D190D755C99}"/>
              </a:ext>
            </a:extLst>
          </p:cNvPr>
          <p:cNvSpPr txBox="1"/>
          <p:nvPr/>
        </p:nvSpPr>
        <p:spPr>
          <a:xfrm>
            <a:off x="4900380" y="1029096"/>
            <a:ext cx="3749040" cy="4247317"/>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800" b="1" dirty="0">
                <a:latin typeface="Times New Roman" panose="02020603050405020304" pitchFamily="18" charset="0"/>
                <a:cs typeface="Times New Roman" panose="02020603050405020304" pitchFamily="18" charset="0"/>
              </a:rPr>
              <a:t>K-Nearest-Neighbor</a:t>
            </a:r>
          </a:p>
          <a:p>
            <a:pPr marL="285750" indent="-285750">
              <a:buFont typeface="Wingdings" panose="05000000000000000000" pitchFamily="2" charset="2"/>
              <a:buChar char="Ø"/>
            </a:pPr>
            <a:endParaRPr lang="en-US" altLang="zh-CN" sz="18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1800" b="1" dirty="0">
                <a:latin typeface="Times New Roman" panose="02020603050405020304" pitchFamily="18" charset="0"/>
                <a:cs typeface="Times New Roman" panose="02020603050405020304" pitchFamily="18" charset="0"/>
              </a:rPr>
              <a:t>Cart</a:t>
            </a:r>
          </a:p>
          <a:p>
            <a:pPr marL="285750" indent="-285750">
              <a:buFont typeface="Wingdings" panose="05000000000000000000" pitchFamily="2" charset="2"/>
              <a:buChar char="Ø"/>
            </a:pPr>
            <a:endParaRPr lang="en-US" altLang="zh-CN" sz="18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1800" b="1" dirty="0">
                <a:latin typeface="Times New Roman" panose="02020603050405020304" pitchFamily="18" charset="0"/>
                <a:cs typeface="Times New Roman" panose="02020603050405020304" pitchFamily="18" charset="0"/>
              </a:rPr>
              <a:t>C50</a:t>
            </a:r>
          </a:p>
          <a:p>
            <a:pPr marL="285750" indent="-285750">
              <a:buFont typeface="Wingdings" panose="05000000000000000000" pitchFamily="2" charset="2"/>
              <a:buChar char="Ø"/>
            </a:pPr>
            <a:endParaRPr lang="en-US" altLang="zh-CN" sz="18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1800" b="1" dirty="0">
                <a:latin typeface="Times New Roman" panose="02020603050405020304" pitchFamily="18" charset="0"/>
                <a:cs typeface="Times New Roman" panose="02020603050405020304" pitchFamily="18" charset="0"/>
              </a:rPr>
              <a:t> Random Forest</a:t>
            </a:r>
          </a:p>
          <a:p>
            <a:pPr marL="285750" indent="-285750">
              <a:buFont typeface="Wingdings" panose="05000000000000000000" pitchFamily="2" charset="2"/>
              <a:buChar char="Ø"/>
            </a:pPr>
            <a:endParaRPr lang="en-US" altLang="zh-CN" sz="18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1800" b="1" dirty="0">
                <a:latin typeface="Times New Roman" panose="02020603050405020304" pitchFamily="18" charset="0"/>
                <a:cs typeface="Times New Roman" panose="02020603050405020304" pitchFamily="18" charset="0"/>
              </a:rPr>
              <a:t>Artificial Neural network</a:t>
            </a:r>
          </a:p>
          <a:p>
            <a:pPr marL="285750" indent="-285750">
              <a:buFont typeface="Wingdings" panose="05000000000000000000" pitchFamily="2" charset="2"/>
              <a:buChar char="Ø"/>
            </a:pPr>
            <a:endParaRPr lang="en-US" altLang="zh-CN" sz="18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1800" b="1" dirty="0">
                <a:latin typeface="Times New Roman" panose="02020603050405020304" pitchFamily="18" charset="0"/>
                <a:cs typeface="Times New Roman" panose="02020603050405020304" pitchFamily="18" charset="0"/>
              </a:rPr>
              <a:t>H-Clustering &amp; K-means</a:t>
            </a:r>
          </a:p>
          <a:p>
            <a:pPr marL="285750" indent="-285750">
              <a:buFont typeface="Wingdings" panose="05000000000000000000" pitchFamily="2" charset="2"/>
              <a:buChar char="Ø"/>
            </a:pPr>
            <a:endParaRPr lang="en-US" altLang="zh-CN" sz="18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1800" b="1" dirty="0">
                <a:latin typeface="Times New Roman" panose="02020603050405020304" pitchFamily="18" charset="0"/>
                <a:cs typeface="Times New Roman" panose="02020603050405020304" pitchFamily="18" charset="0"/>
              </a:rPr>
              <a:t>Support Vector Machine</a:t>
            </a:r>
          </a:p>
          <a:p>
            <a:endParaRPr lang="en-US" altLang="zh-CN" sz="1800" b="1" dirty="0">
              <a:latin typeface="Times New Roman" panose="02020603050405020304" pitchFamily="18" charset="0"/>
              <a:cs typeface="Times New Roman" panose="02020603050405020304" pitchFamily="18" charset="0"/>
            </a:endParaRPr>
          </a:p>
          <a:p>
            <a:endParaRPr kumimoji="1" lang="zh-CN" altLang="en-US" sz="1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pic>
        <p:nvPicPr>
          <p:cNvPr id="5" name="图片 4">
            <a:extLst>
              <a:ext uri="{FF2B5EF4-FFF2-40B4-BE49-F238E27FC236}">
                <a16:creationId xmlns:a16="http://schemas.microsoft.com/office/drawing/2014/main" id="{188DF682-2164-094A-9211-1A2DB37CD3B2}"/>
              </a:ext>
            </a:extLst>
          </p:cNvPr>
          <p:cNvPicPr>
            <a:picLocks noChangeAspect="1"/>
          </p:cNvPicPr>
          <p:nvPr/>
        </p:nvPicPr>
        <p:blipFill>
          <a:blip r:embed="rId4"/>
          <a:stretch>
            <a:fillRect/>
          </a:stretch>
        </p:blipFill>
        <p:spPr>
          <a:xfrm>
            <a:off x="8007057" y="0"/>
            <a:ext cx="1319018" cy="1296108"/>
          </a:xfrm>
          <a:prstGeom prst="rect">
            <a:avLst/>
          </a:prstGeom>
        </p:spPr>
      </p:pic>
      <p:sp>
        <p:nvSpPr>
          <p:cNvPr id="6" name="文本框 5">
            <a:extLst>
              <a:ext uri="{FF2B5EF4-FFF2-40B4-BE49-F238E27FC236}">
                <a16:creationId xmlns:a16="http://schemas.microsoft.com/office/drawing/2014/main" id="{279BD960-2957-2241-BAAA-D6AFD8C8CAF9}"/>
              </a:ext>
            </a:extLst>
          </p:cNvPr>
          <p:cNvSpPr txBox="1"/>
          <p:nvPr/>
        </p:nvSpPr>
        <p:spPr>
          <a:xfrm>
            <a:off x="8832300" y="-16640"/>
            <a:ext cx="493775" cy="461665"/>
          </a:xfrm>
          <a:prstGeom prst="rect">
            <a:avLst/>
          </a:prstGeom>
          <a:noFill/>
        </p:spPr>
        <p:txBody>
          <a:bodyPr wrap="square" rtlCol="0">
            <a:spAutoFit/>
          </a:bodyPr>
          <a:lstStyle/>
          <a:p>
            <a:r>
              <a:rPr kumimoji="1" lang="en-US" altLang="zh-CN" sz="2400" spc="-150" dirty="0">
                <a:solidFill>
                  <a:schemeClr val="bg1">
                    <a:lumMod val="65000"/>
                  </a:schemeClr>
                </a:solidFill>
                <a:effectLst>
                  <a:outerShdw blurRad="60007" dist="200025" dir="15000000" sy="30000" kx="-1800000" algn="bl" rotWithShape="0">
                    <a:prstClr val="black">
                      <a:alpha val="32000"/>
                    </a:prstClr>
                  </a:outerShdw>
                </a:effectLst>
              </a:rPr>
              <a:t>8</a:t>
            </a:r>
            <a:endParaRPr kumimoji="1" lang="zh-CN" altLang="en-US" sz="2400" spc="-150" dirty="0">
              <a:solidFill>
                <a:schemeClr val="bg1">
                  <a:lumMod val="65000"/>
                </a:schemeClr>
              </a:solidFill>
              <a:effectLst>
                <a:outerShdw blurRad="60007" dist="200025" dir="15000000" sy="30000" kx="-1800000" algn="bl" rotWithShape="0">
                  <a:prstClr val="black">
                    <a:alpha val="32000"/>
                  </a:prstClr>
                </a:outerShdw>
              </a:effectLst>
            </a:endParaRPr>
          </a:p>
        </p:txBody>
      </p:sp>
      <p:sp>
        <p:nvSpPr>
          <p:cNvPr id="19" name="Google Shape;159;p18">
            <a:extLst>
              <a:ext uri="{FF2B5EF4-FFF2-40B4-BE49-F238E27FC236}">
                <a16:creationId xmlns:a16="http://schemas.microsoft.com/office/drawing/2014/main" id="{F25952D0-D505-B243-B064-661B6EF88FFA}"/>
              </a:ext>
            </a:extLst>
          </p:cNvPr>
          <p:cNvSpPr/>
          <p:nvPr/>
        </p:nvSpPr>
        <p:spPr>
          <a:xfrm>
            <a:off x="1066595" y="114926"/>
            <a:ext cx="2649999" cy="462178"/>
          </a:xfrm>
          <a:prstGeom prst="homePlate">
            <a:avLst>
              <a:gd name="adj" fmla="val 50000"/>
            </a:avLst>
          </a:prstGeom>
          <a:solidFill>
            <a:schemeClr val="tx1">
              <a:lumMod val="50000"/>
              <a:lumOff val="50000"/>
            </a:schemeClr>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文本框 19">
            <a:extLst>
              <a:ext uri="{FF2B5EF4-FFF2-40B4-BE49-F238E27FC236}">
                <a16:creationId xmlns:a16="http://schemas.microsoft.com/office/drawing/2014/main" id="{90C59E1F-5808-4C43-834B-6E1B95324544}"/>
              </a:ext>
            </a:extLst>
          </p:cNvPr>
          <p:cNvSpPr txBox="1"/>
          <p:nvPr/>
        </p:nvSpPr>
        <p:spPr>
          <a:xfrm>
            <a:off x="931133" y="577104"/>
            <a:ext cx="2785461" cy="369332"/>
          </a:xfrm>
          <a:prstGeom prst="rect">
            <a:avLst/>
          </a:prstGeom>
          <a:noFill/>
        </p:spPr>
        <p:txBody>
          <a:bodyPr wrap="square" rtlCol="0">
            <a:spAutoFit/>
          </a:bodyPr>
          <a:lstStyle/>
          <a:p>
            <a:r>
              <a:rPr kumimoji="1" lang="en-US" altLang="zh-CN" sz="1800" b="1" dirty="0"/>
              <a:t>____________________</a:t>
            </a:r>
            <a:endParaRPr kumimoji="1" lang="zh-CN" altLang="en-US" sz="1800" b="1" dirty="0"/>
          </a:p>
        </p:txBody>
      </p:sp>
      <p:sp>
        <p:nvSpPr>
          <p:cNvPr id="21" name="Google Shape;60;p14">
            <a:extLst>
              <a:ext uri="{FF2B5EF4-FFF2-40B4-BE49-F238E27FC236}">
                <a16:creationId xmlns:a16="http://schemas.microsoft.com/office/drawing/2014/main" id="{E352534A-E4A7-4D4C-A1AE-1308ADEE7E14}"/>
              </a:ext>
            </a:extLst>
          </p:cNvPr>
          <p:cNvSpPr txBox="1">
            <a:spLocks/>
          </p:cNvSpPr>
          <p:nvPr/>
        </p:nvSpPr>
        <p:spPr>
          <a:xfrm>
            <a:off x="1066595" y="12857"/>
            <a:ext cx="3265816" cy="564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sz="3200" b="1" dirty="0">
                <a:solidFill>
                  <a:schemeClr val="bg1"/>
                </a:solidFill>
                <a:latin typeface="Raleway" panose="020B0003030101060003" pitchFamily="34" charset="0"/>
                <a:cs typeface="Times New Roman" panose="02020603050405020304" pitchFamily="18" charset="0"/>
              </a:rPr>
              <a:t>KNN</a:t>
            </a:r>
            <a:endParaRPr 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图片 2" descr="手机屏幕的截图&#10;&#10;描述已自动生成">
            <a:extLst>
              <a:ext uri="{FF2B5EF4-FFF2-40B4-BE49-F238E27FC236}">
                <a16:creationId xmlns:a16="http://schemas.microsoft.com/office/drawing/2014/main" id="{2DCA7145-B9B9-AF4E-B384-143E7F484941}"/>
              </a:ext>
            </a:extLst>
          </p:cNvPr>
          <p:cNvPicPr>
            <a:picLocks noChangeAspect="1"/>
          </p:cNvPicPr>
          <p:nvPr/>
        </p:nvPicPr>
        <p:blipFill>
          <a:blip r:embed="rId5"/>
          <a:stretch>
            <a:fillRect/>
          </a:stretch>
        </p:blipFill>
        <p:spPr>
          <a:xfrm>
            <a:off x="2669084" y="3919524"/>
            <a:ext cx="1612489" cy="1125880"/>
          </a:xfrm>
          <a:prstGeom prst="rect">
            <a:avLst/>
          </a:prstGeom>
        </p:spPr>
      </p:pic>
      <p:pic>
        <p:nvPicPr>
          <p:cNvPr id="7" name="图片 6" descr="手机屏幕截图&#10;&#10;描述已自动生成">
            <a:extLst>
              <a:ext uri="{FF2B5EF4-FFF2-40B4-BE49-F238E27FC236}">
                <a16:creationId xmlns:a16="http://schemas.microsoft.com/office/drawing/2014/main" id="{7A83C93B-26D9-6C4B-B00A-F32DC7D097AB}"/>
              </a:ext>
            </a:extLst>
          </p:cNvPr>
          <p:cNvPicPr>
            <a:picLocks noChangeAspect="1"/>
          </p:cNvPicPr>
          <p:nvPr/>
        </p:nvPicPr>
        <p:blipFill>
          <a:blip r:embed="rId6"/>
          <a:stretch>
            <a:fillRect/>
          </a:stretch>
        </p:blipFill>
        <p:spPr>
          <a:xfrm>
            <a:off x="102379" y="1545001"/>
            <a:ext cx="4660899" cy="2053497"/>
          </a:xfrm>
          <a:prstGeom prst="rect">
            <a:avLst/>
          </a:prstGeom>
        </p:spPr>
      </p:pic>
      <p:pic>
        <p:nvPicPr>
          <p:cNvPr id="9" name="图片 8" descr="图片包含 游戏机, 桌子&#10;&#10;描述已自动生成">
            <a:extLst>
              <a:ext uri="{FF2B5EF4-FFF2-40B4-BE49-F238E27FC236}">
                <a16:creationId xmlns:a16="http://schemas.microsoft.com/office/drawing/2014/main" id="{D399C281-D418-FB49-967A-997B16091187}"/>
              </a:ext>
            </a:extLst>
          </p:cNvPr>
          <p:cNvPicPr>
            <a:picLocks noChangeAspect="1"/>
          </p:cNvPicPr>
          <p:nvPr/>
        </p:nvPicPr>
        <p:blipFill>
          <a:blip r:embed="rId7"/>
          <a:stretch>
            <a:fillRect/>
          </a:stretch>
        </p:blipFill>
        <p:spPr>
          <a:xfrm>
            <a:off x="5929336" y="3940595"/>
            <a:ext cx="1549740" cy="1054557"/>
          </a:xfrm>
          <a:prstGeom prst="rect">
            <a:avLst/>
          </a:prstGeom>
        </p:spPr>
      </p:pic>
      <p:pic>
        <p:nvPicPr>
          <p:cNvPr id="11" name="图片 10" descr="手机屏幕截图&#10;&#10;描述已自动生成">
            <a:extLst>
              <a:ext uri="{FF2B5EF4-FFF2-40B4-BE49-F238E27FC236}">
                <a16:creationId xmlns:a16="http://schemas.microsoft.com/office/drawing/2014/main" id="{A12320FC-C45C-D548-BDEB-BFF3DCFCFA5F}"/>
              </a:ext>
            </a:extLst>
          </p:cNvPr>
          <p:cNvPicPr>
            <a:picLocks noChangeAspect="1"/>
          </p:cNvPicPr>
          <p:nvPr/>
        </p:nvPicPr>
        <p:blipFill>
          <a:blip r:embed="rId8"/>
          <a:stretch>
            <a:fillRect/>
          </a:stretch>
        </p:blipFill>
        <p:spPr>
          <a:xfrm>
            <a:off x="4326625" y="3919524"/>
            <a:ext cx="1598371" cy="1090218"/>
          </a:xfrm>
          <a:prstGeom prst="rect">
            <a:avLst/>
          </a:prstGeom>
        </p:spPr>
      </p:pic>
      <p:pic>
        <p:nvPicPr>
          <p:cNvPr id="13" name="图片 12" descr="手机屏幕截图&#10;&#10;描述已自动生成">
            <a:extLst>
              <a:ext uri="{FF2B5EF4-FFF2-40B4-BE49-F238E27FC236}">
                <a16:creationId xmlns:a16="http://schemas.microsoft.com/office/drawing/2014/main" id="{78097068-0746-6341-9FCB-2F826448B7D5}"/>
              </a:ext>
            </a:extLst>
          </p:cNvPr>
          <p:cNvPicPr>
            <a:picLocks noChangeAspect="1"/>
          </p:cNvPicPr>
          <p:nvPr/>
        </p:nvPicPr>
        <p:blipFill>
          <a:blip r:embed="rId9"/>
          <a:stretch>
            <a:fillRect/>
          </a:stretch>
        </p:blipFill>
        <p:spPr>
          <a:xfrm>
            <a:off x="137714" y="3990847"/>
            <a:ext cx="2372752" cy="1054557"/>
          </a:xfrm>
          <a:prstGeom prst="rect">
            <a:avLst/>
          </a:prstGeom>
        </p:spPr>
      </p:pic>
      <p:sp>
        <p:nvSpPr>
          <p:cNvPr id="16" name="矩形 15">
            <a:extLst>
              <a:ext uri="{FF2B5EF4-FFF2-40B4-BE49-F238E27FC236}">
                <a16:creationId xmlns:a16="http://schemas.microsoft.com/office/drawing/2014/main" id="{B52B9D85-F81A-F74C-BF0B-B2F1A87EB0D6}"/>
              </a:ext>
            </a:extLst>
          </p:cNvPr>
          <p:cNvSpPr/>
          <p:nvPr/>
        </p:nvSpPr>
        <p:spPr>
          <a:xfrm>
            <a:off x="3366283" y="2757770"/>
            <a:ext cx="4381533" cy="283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燕尾形 14">
            <a:extLst>
              <a:ext uri="{FF2B5EF4-FFF2-40B4-BE49-F238E27FC236}">
                <a16:creationId xmlns:a16="http://schemas.microsoft.com/office/drawing/2014/main" id="{597E17C4-05F6-4743-8661-5CE4A6A9A1FF}"/>
              </a:ext>
            </a:extLst>
          </p:cNvPr>
          <p:cNvSpPr/>
          <p:nvPr/>
        </p:nvSpPr>
        <p:spPr>
          <a:xfrm rot="10800000">
            <a:off x="2818837" y="2580412"/>
            <a:ext cx="488163" cy="54700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2" name="燕尾形 21">
            <a:extLst>
              <a:ext uri="{FF2B5EF4-FFF2-40B4-BE49-F238E27FC236}">
                <a16:creationId xmlns:a16="http://schemas.microsoft.com/office/drawing/2014/main" id="{C7C51C91-E749-6A42-8D94-6FA02D5C98E2}"/>
              </a:ext>
            </a:extLst>
          </p:cNvPr>
          <p:cNvSpPr/>
          <p:nvPr/>
        </p:nvSpPr>
        <p:spPr>
          <a:xfrm rot="10800000">
            <a:off x="2271389" y="2608802"/>
            <a:ext cx="488163" cy="54700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文本框 13">
            <a:extLst>
              <a:ext uri="{FF2B5EF4-FFF2-40B4-BE49-F238E27FC236}">
                <a16:creationId xmlns:a16="http://schemas.microsoft.com/office/drawing/2014/main" id="{278D75FE-8C29-7B43-BFB0-9D9F245DDA79}"/>
              </a:ext>
            </a:extLst>
          </p:cNvPr>
          <p:cNvSpPr txBox="1"/>
          <p:nvPr/>
        </p:nvSpPr>
        <p:spPr>
          <a:xfrm>
            <a:off x="3366287" y="2697639"/>
            <a:ext cx="4381532" cy="369332"/>
          </a:xfrm>
          <a:prstGeom prst="rect">
            <a:avLst/>
          </a:prstGeom>
          <a:noFill/>
        </p:spPr>
        <p:txBody>
          <a:bodyPr wrap="square" rtlCol="0">
            <a:spAutoFit/>
          </a:bodyPr>
          <a:lstStyle/>
          <a:p>
            <a:r>
              <a:rPr kumimoji="1" lang="en-US" altLang="zh-CN" sz="1800" dirty="0">
                <a:latin typeface="Times New Roman" panose="02020603050405020304" pitchFamily="18" charset="0"/>
                <a:cs typeface="Times New Roman" panose="02020603050405020304" pitchFamily="18" charset="0"/>
              </a:rPr>
              <a:t>Training</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data</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by</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selecting</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K</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from</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1</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to</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20</a:t>
            </a:r>
            <a:endParaRPr kumimoji="1" lang="zh-CN" altLang="en-US" sz="1800" dirty="0">
              <a:latin typeface="Times New Roman" panose="02020603050405020304" pitchFamily="18" charset="0"/>
              <a:cs typeface="Times New Roman" panose="02020603050405020304" pitchFamily="18" charset="0"/>
            </a:endParaRPr>
          </a:p>
        </p:txBody>
      </p:sp>
      <p:sp>
        <p:nvSpPr>
          <p:cNvPr id="24" name="右箭头 23">
            <a:extLst>
              <a:ext uri="{FF2B5EF4-FFF2-40B4-BE49-F238E27FC236}">
                <a16:creationId xmlns:a16="http://schemas.microsoft.com/office/drawing/2014/main" id="{F2DF8DAF-725A-164B-95BC-E2E8A1842BCC}"/>
              </a:ext>
            </a:extLst>
          </p:cNvPr>
          <p:cNvSpPr/>
          <p:nvPr/>
        </p:nvSpPr>
        <p:spPr>
          <a:xfrm>
            <a:off x="3744707" y="4789097"/>
            <a:ext cx="450221" cy="2415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右箭头 24">
            <a:extLst>
              <a:ext uri="{FF2B5EF4-FFF2-40B4-BE49-F238E27FC236}">
                <a16:creationId xmlns:a16="http://schemas.microsoft.com/office/drawing/2014/main" id="{E79A61E2-FA71-C949-8C6E-632AF93A8D8C}"/>
              </a:ext>
            </a:extLst>
          </p:cNvPr>
          <p:cNvSpPr/>
          <p:nvPr/>
        </p:nvSpPr>
        <p:spPr>
          <a:xfrm>
            <a:off x="5484202" y="4783779"/>
            <a:ext cx="450221" cy="2415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DB6350FC-08F1-5F4A-8148-BF692A06AD5B}"/>
              </a:ext>
            </a:extLst>
          </p:cNvPr>
          <p:cNvSpPr txBox="1"/>
          <p:nvPr/>
        </p:nvSpPr>
        <p:spPr>
          <a:xfrm>
            <a:off x="5484202" y="577104"/>
            <a:ext cx="2141894" cy="1672320"/>
          </a:xfrm>
          <a:prstGeom prst="rect">
            <a:avLst/>
          </a:prstGeom>
          <a:noFill/>
        </p:spPr>
        <p:txBody>
          <a:bodyPr wrap="square" rtlCol="0">
            <a:spAutoFit/>
          </a:bodyPr>
          <a:lstStyle/>
          <a:p>
            <a:endParaRPr kumimoji="1" lang="zh-CN" altLang="en-US" dirty="0"/>
          </a:p>
        </p:txBody>
      </p:sp>
      <p:sp>
        <p:nvSpPr>
          <p:cNvPr id="31" name="矩形 30">
            <a:extLst>
              <a:ext uri="{FF2B5EF4-FFF2-40B4-BE49-F238E27FC236}">
                <a16:creationId xmlns:a16="http://schemas.microsoft.com/office/drawing/2014/main" id="{2AE99DCA-19CA-CC40-B1BE-D517303BB822}"/>
              </a:ext>
            </a:extLst>
          </p:cNvPr>
          <p:cNvSpPr/>
          <p:nvPr/>
        </p:nvSpPr>
        <p:spPr>
          <a:xfrm>
            <a:off x="5006267" y="1054405"/>
            <a:ext cx="2678149" cy="1569660"/>
          </a:xfrm>
          <a:prstGeom prst="rect">
            <a:avLst/>
          </a:prstGeom>
        </p:spPr>
        <p:txBody>
          <a:bodyPr wrap="square">
            <a:spAutoFit/>
          </a:bodyPr>
          <a:lstStyle/>
          <a:p>
            <a:r>
              <a:rPr kumimoji="1" lang="en" altLang="zh-CN" sz="1600" dirty="0">
                <a:solidFill>
                  <a:schemeClr val="tx1"/>
                </a:solidFill>
                <a:latin typeface="Times New Roman" panose="02020603050405020304" pitchFamily="18" charset="0"/>
                <a:cs typeface="Times New Roman" panose="02020603050405020304" pitchFamily="18" charset="0"/>
              </a:rPr>
              <a:t>By using the KNN function, we can see that as the value of k increases, more and more people have similar working conditions and fewer people's work will be terminated.</a:t>
            </a:r>
            <a:endParaRPr kumimoji="1" lang="zh-CN" altLang="en-US" sz="16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9"/>
        <p:cNvGrpSpPr/>
        <p:nvPr/>
      </p:nvGrpSpPr>
      <p:grpSpPr>
        <a:xfrm>
          <a:off x="0" y="0"/>
          <a:ext cx="0" cy="0"/>
          <a:chOff x="0" y="0"/>
          <a:chExt cx="0" cy="0"/>
        </a:xfrm>
      </p:grpSpPr>
      <p:pic>
        <p:nvPicPr>
          <p:cNvPr id="4" name="图片 3">
            <a:extLst>
              <a:ext uri="{FF2B5EF4-FFF2-40B4-BE49-F238E27FC236}">
                <a16:creationId xmlns:a16="http://schemas.microsoft.com/office/drawing/2014/main" id="{B2EBDC6A-9B24-E94B-8AC3-C337D35B8C07}"/>
              </a:ext>
            </a:extLst>
          </p:cNvPr>
          <p:cNvPicPr>
            <a:picLocks noChangeAspect="1"/>
          </p:cNvPicPr>
          <p:nvPr/>
        </p:nvPicPr>
        <p:blipFill>
          <a:blip r:embed="rId4"/>
          <a:stretch>
            <a:fillRect/>
          </a:stretch>
        </p:blipFill>
        <p:spPr>
          <a:xfrm>
            <a:off x="8007057" y="0"/>
            <a:ext cx="1319018" cy="1296108"/>
          </a:xfrm>
          <a:prstGeom prst="rect">
            <a:avLst/>
          </a:prstGeom>
        </p:spPr>
      </p:pic>
      <p:sp>
        <p:nvSpPr>
          <p:cNvPr id="5" name="文本框 4">
            <a:extLst>
              <a:ext uri="{FF2B5EF4-FFF2-40B4-BE49-F238E27FC236}">
                <a16:creationId xmlns:a16="http://schemas.microsoft.com/office/drawing/2014/main" id="{278CF0E4-6DFB-F74D-8726-838A1ADF9A8B}"/>
              </a:ext>
            </a:extLst>
          </p:cNvPr>
          <p:cNvSpPr txBox="1"/>
          <p:nvPr/>
        </p:nvSpPr>
        <p:spPr>
          <a:xfrm>
            <a:off x="8832300" y="-16640"/>
            <a:ext cx="493775" cy="461665"/>
          </a:xfrm>
          <a:prstGeom prst="rect">
            <a:avLst/>
          </a:prstGeom>
          <a:noFill/>
        </p:spPr>
        <p:txBody>
          <a:bodyPr wrap="square" rtlCol="0">
            <a:spAutoFit/>
          </a:bodyPr>
          <a:lstStyle/>
          <a:p>
            <a:r>
              <a:rPr kumimoji="1" lang="en-US" altLang="zh-CN" sz="2400" spc="-150" dirty="0">
                <a:solidFill>
                  <a:schemeClr val="bg1">
                    <a:lumMod val="65000"/>
                  </a:schemeClr>
                </a:solidFill>
                <a:effectLst>
                  <a:outerShdw blurRad="60007" dist="200025" dir="15000000" sy="30000" kx="-1800000" algn="bl" rotWithShape="0">
                    <a:prstClr val="black">
                      <a:alpha val="32000"/>
                    </a:prstClr>
                  </a:outerShdw>
                </a:effectLst>
              </a:rPr>
              <a:t>9</a:t>
            </a:r>
            <a:endParaRPr kumimoji="1" lang="zh-CN" altLang="en-US" sz="2400" spc="-150" dirty="0">
              <a:solidFill>
                <a:schemeClr val="bg1">
                  <a:lumMod val="65000"/>
                </a:schemeClr>
              </a:solidFill>
              <a:effectLst>
                <a:outerShdw blurRad="60007" dist="200025" dir="15000000" sy="30000" kx="-1800000" algn="bl" rotWithShape="0">
                  <a:prstClr val="black">
                    <a:alpha val="32000"/>
                  </a:prstClr>
                </a:outerShdw>
              </a:effectLst>
            </a:endParaRPr>
          </a:p>
        </p:txBody>
      </p:sp>
      <p:sp>
        <p:nvSpPr>
          <p:cNvPr id="15" name="Google Shape;159;p18">
            <a:extLst>
              <a:ext uri="{FF2B5EF4-FFF2-40B4-BE49-F238E27FC236}">
                <a16:creationId xmlns:a16="http://schemas.microsoft.com/office/drawing/2014/main" id="{D16E531A-9F73-6E4E-A6D0-45995C7AC131}"/>
              </a:ext>
            </a:extLst>
          </p:cNvPr>
          <p:cNvSpPr/>
          <p:nvPr/>
        </p:nvSpPr>
        <p:spPr>
          <a:xfrm>
            <a:off x="1066595" y="114926"/>
            <a:ext cx="2649999" cy="462178"/>
          </a:xfrm>
          <a:prstGeom prst="homePlate">
            <a:avLst>
              <a:gd name="adj" fmla="val 50000"/>
            </a:avLst>
          </a:prstGeom>
          <a:solidFill>
            <a:schemeClr val="tx1">
              <a:lumMod val="50000"/>
              <a:lumOff val="50000"/>
            </a:schemeClr>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文本框 15">
            <a:extLst>
              <a:ext uri="{FF2B5EF4-FFF2-40B4-BE49-F238E27FC236}">
                <a16:creationId xmlns:a16="http://schemas.microsoft.com/office/drawing/2014/main" id="{23BB9A7B-7FCF-5A48-8DB0-9D4BD31856D9}"/>
              </a:ext>
            </a:extLst>
          </p:cNvPr>
          <p:cNvSpPr txBox="1"/>
          <p:nvPr/>
        </p:nvSpPr>
        <p:spPr>
          <a:xfrm>
            <a:off x="931133" y="577104"/>
            <a:ext cx="2785461" cy="369332"/>
          </a:xfrm>
          <a:prstGeom prst="rect">
            <a:avLst/>
          </a:prstGeom>
          <a:noFill/>
        </p:spPr>
        <p:txBody>
          <a:bodyPr wrap="square" rtlCol="0">
            <a:spAutoFit/>
          </a:bodyPr>
          <a:lstStyle/>
          <a:p>
            <a:r>
              <a:rPr kumimoji="1" lang="en-US" altLang="zh-CN" sz="1800" b="1" dirty="0"/>
              <a:t>____________________</a:t>
            </a:r>
            <a:endParaRPr kumimoji="1" lang="zh-CN" altLang="en-US" sz="1800" b="1" dirty="0"/>
          </a:p>
        </p:txBody>
      </p:sp>
      <p:sp>
        <p:nvSpPr>
          <p:cNvPr id="17" name="Google Shape;60;p14">
            <a:extLst>
              <a:ext uri="{FF2B5EF4-FFF2-40B4-BE49-F238E27FC236}">
                <a16:creationId xmlns:a16="http://schemas.microsoft.com/office/drawing/2014/main" id="{49954297-D18B-1E4E-8CC5-D54674D72C98}"/>
              </a:ext>
            </a:extLst>
          </p:cNvPr>
          <p:cNvSpPr txBox="1">
            <a:spLocks/>
          </p:cNvSpPr>
          <p:nvPr/>
        </p:nvSpPr>
        <p:spPr>
          <a:xfrm>
            <a:off x="1066595" y="12857"/>
            <a:ext cx="3265816" cy="564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sz="3200" b="1" dirty="0">
                <a:solidFill>
                  <a:schemeClr val="bg1"/>
                </a:solidFill>
                <a:latin typeface="Raleway" panose="020B0003030101060003" pitchFamily="34" charset="0"/>
                <a:cs typeface="Times New Roman" panose="02020603050405020304" pitchFamily="18" charset="0"/>
              </a:rPr>
              <a:t>C50</a:t>
            </a:r>
            <a:endParaRPr 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图片 2" descr="手机屏幕截图&#10;&#10;描述已自动生成">
            <a:extLst>
              <a:ext uri="{FF2B5EF4-FFF2-40B4-BE49-F238E27FC236}">
                <a16:creationId xmlns:a16="http://schemas.microsoft.com/office/drawing/2014/main" id="{45344EB0-FEBD-6E4B-B0A5-9F363F7317CF}"/>
              </a:ext>
            </a:extLst>
          </p:cNvPr>
          <p:cNvPicPr>
            <a:picLocks noChangeAspect="1"/>
          </p:cNvPicPr>
          <p:nvPr/>
        </p:nvPicPr>
        <p:blipFill>
          <a:blip r:embed="rId5"/>
          <a:stretch>
            <a:fillRect/>
          </a:stretch>
        </p:blipFill>
        <p:spPr>
          <a:xfrm>
            <a:off x="3780666" y="3204634"/>
            <a:ext cx="3768376" cy="1862953"/>
          </a:xfrm>
          <a:prstGeom prst="rect">
            <a:avLst/>
          </a:prstGeom>
        </p:spPr>
      </p:pic>
      <p:pic>
        <p:nvPicPr>
          <p:cNvPr id="7" name="图片 6" descr="手机屏幕截图&#10;&#10;描述已自动生成">
            <a:extLst>
              <a:ext uri="{FF2B5EF4-FFF2-40B4-BE49-F238E27FC236}">
                <a16:creationId xmlns:a16="http://schemas.microsoft.com/office/drawing/2014/main" id="{4D9BF17D-74E3-E04E-B187-9B9F90C11A0C}"/>
              </a:ext>
            </a:extLst>
          </p:cNvPr>
          <p:cNvPicPr>
            <a:picLocks noChangeAspect="1"/>
          </p:cNvPicPr>
          <p:nvPr/>
        </p:nvPicPr>
        <p:blipFill>
          <a:blip r:embed="rId6"/>
          <a:stretch>
            <a:fillRect/>
          </a:stretch>
        </p:blipFill>
        <p:spPr>
          <a:xfrm>
            <a:off x="3892615" y="1004517"/>
            <a:ext cx="3653173" cy="2110896"/>
          </a:xfrm>
          <a:prstGeom prst="rect">
            <a:avLst/>
          </a:prstGeom>
        </p:spPr>
      </p:pic>
      <p:sp>
        <p:nvSpPr>
          <p:cNvPr id="10" name="矩形 9">
            <a:extLst>
              <a:ext uri="{FF2B5EF4-FFF2-40B4-BE49-F238E27FC236}">
                <a16:creationId xmlns:a16="http://schemas.microsoft.com/office/drawing/2014/main" id="{E466AB3C-0CDB-5A40-A847-DD8639B97589}"/>
              </a:ext>
            </a:extLst>
          </p:cNvPr>
          <p:cNvSpPr/>
          <p:nvPr/>
        </p:nvSpPr>
        <p:spPr>
          <a:xfrm>
            <a:off x="108155" y="1491019"/>
            <a:ext cx="655830" cy="2904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C50</a:t>
            </a:r>
          </a:p>
          <a:p>
            <a:pPr algn="ctr"/>
            <a:endParaRPr kumimoji="1" lang="en-US" altLang="zh-CN" dirty="0">
              <a:solidFill>
                <a:schemeClr val="tx1"/>
              </a:solidFill>
            </a:endParaRPr>
          </a:p>
          <a:p>
            <a:pPr algn="ctr"/>
            <a:r>
              <a:rPr kumimoji="1" lang="en-US" altLang="zh-CN" dirty="0">
                <a:solidFill>
                  <a:schemeClr val="tx1"/>
                </a:solidFill>
              </a:rPr>
              <a:t>Tree</a:t>
            </a:r>
          </a:p>
          <a:p>
            <a:pPr algn="ctr"/>
            <a:endParaRPr kumimoji="1" lang="en-US" altLang="zh-CN" dirty="0">
              <a:solidFill>
                <a:schemeClr val="tx1"/>
              </a:solidFill>
            </a:endParaRPr>
          </a:p>
          <a:p>
            <a:pPr algn="ctr"/>
            <a:r>
              <a:rPr kumimoji="1" lang="en-US" altLang="zh-CN" dirty="0">
                <a:solidFill>
                  <a:schemeClr val="tx1"/>
                </a:solidFill>
              </a:rPr>
              <a:t>Plot</a:t>
            </a:r>
          </a:p>
          <a:p>
            <a:pPr algn="ctr"/>
            <a:endParaRPr kumimoji="1" lang="zh-CN" altLang="en-US" dirty="0">
              <a:solidFill>
                <a:schemeClr val="tx1"/>
              </a:solidFill>
            </a:endParaRPr>
          </a:p>
        </p:txBody>
      </p:sp>
      <p:pic>
        <p:nvPicPr>
          <p:cNvPr id="12" name="图片 11" descr="电脑屏幕的照片上有文字&#10;&#10;描述已自动生成">
            <a:extLst>
              <a:ext uri="{FF2B5EF4-FFF2-40B4-BE49-F238E27FC236}">
                <a16:creationId xmlns:a16="http://schemas.microsoft.com/office/drawing/2014/main" id="{70EB2D9E-3C38-8841-A5A4-2229AC4CDC3F}"/>
              </a:ext>
            </a:extLst>
          </p:cNvPr>
          <p:cNvPicPr>
            <a:picLocks noChangeAspect="1"/>
          </p:cNvPicPr>
          <p:nvPr/>
        </p:nvPicPr>
        <p:blipFill>
          <a:blip r:embed="rId7"/>
          <a:stretch>
            <a:fillRect/>
          </a:stretch>
        </p:blipFill>
        <p:spPr>
          <a:xfrm>
            <a:off x="995205" y="1007389"/>
            <a:ext cx="2785461" cy="4136111"/>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2223</TotalTime>
  <Words>930</Words>
  <Application>Microsoft Office PowerPoint</Application>
  <PresentationFormat>全屏显示(16:9)</PresentationFormat>
  <Paragraphs>196</Paragraphs>
  <Slides>27</Slides>
  <Notes>25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27</vt:i4>
      </vt:variant>
    </vt:vector>
  </HeadingPairs>
  <TitlesOfParts>
    <vt:vector size="32" baseType="lpstr">
      <vt:lpstr>Raleway</vt:lpstr>
      <vt:lpstr>Arial</vt:lpstr>
      <vt:lpstr>Times New Roman</vt:lpstr>
      <vt:lpstr>Wingdings</vt:lpstr>
      <vt:lpstr>Simple Light</vt:lpstr>
      <vt:lpstr>PowerPoint 演示文稿</vt:lpstr>
      <vt:lpstr>PowerPoint 演示文稿</vt:lpstr>
      <vt:lpstr>Introduction n</vt:lpstr>
      <vt:lpstr>Data Details n</vt:lpstr>
      <vt:lpstr>PowerPoint 演示文稿</vt:lpstr>
      <vt:lpstr>Research Questions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Company Attribution Analysis</dc:title>
  <dc:creator>harrywei</dc:creator>
  <cp:lastModifiedBy>孙 会军</cp:lastModifiedBy>
  <cp:revision>101</cp:revision>
  <dcterms:modified xsi:type="dcterms:W3CDTF">2020-05-08T01:54:36Z</dcterms:modified>
</cp:coreProperties>
</file>